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32" r:id="rId1"/>
  </p:sldMasterIdLst>
  <p:sldIdLst>
    <p:sldId id="256" r:id="rId2"/>
    <p:sldId id="257" r:id="rId3"/>
    <p:sldId id="258" r:id="rId4"/>
    <p:sldId id="262" r:id="rId5"/>
    <p:sldId id="259" r:id="rId6"/>
    <p:sldId id="260" r:id="rId7"/>
    <p:sldId id="261" r:id="rId8"/>
    <p:sldId id="264" r:id="rId9"/>
    <p:sldId id="271" r:id="rId10"/>
    <p:sldId id="272" r:id="rId11"/>
    <p:sldId id="265" r:id="rId12"/>
    <p:sldId id="273" r:id="rId13"/>
    <p:sldId id="274" r:id="rId14"/>
    <p:sldId id="266" r:id="rId15"/>
    <p:sldId id="280" r:id="rId16"/>
    <p:sldId id="281" r:id="rId17"/>
    <p:sldId id="282" r:id="rId18"/>
    <p:sldId id="283" r:id="rId19"/>
    <p:sldId id="269" r:id="rId20"/>
    <p:sldId id="275" r:id="rId21"/>
    <p:sldId id="276" r:id="rId22"/>
    <p:sldId id="277" r:id="rId23"/>
    <p:sldId id="270" r:id="rId24"/>
    <p:sldId id="278" r:id="rId25"/>
    <p:sldId id="284" r:id="rId26"/>
    <p:sldId id="286" r:id="rId27"/>
    <p:sldId id="285" r:id="rId28"/>
    <p:sldId id="287" r:id="rId29"/>
    <p:sldId id="300" r:id="rId30"/>
    <p:sldId id="295" r:id="rId31"/>
    <p:sldId id="296" r:id="rId32"/>
    <p:sldId id="288" r:id="rId33"/>
    <p:sldId id="299" r:id="rId34"/>
    <p:sldId id="301" r:id="rId35"/>
    <p:sldId id="302" r:id="rId36"/>
    <p:sldId id="303" r:id="rId37"/>
    <p:sldId id="304" r:id="rId38"/>
    <p:sldId id="305" r:id="rId39"/>
    <p:sldId id="306" r:id="rId40"/>
    <p:sldId id="297" r:id="rId41"/>
    <p:sldId id="298" r:id="rId42"/>
    <p:sldId id="289" r:id="rId43"/>
    <p:sldId id="290" r:id="rId44"/>
    <p:sldId id="291" r:id="rId45"/>
    <p:sldId id="292" r:id="rId46"/>
    <p:sldId id="293" r:id="rId47"/>
    <p:sldId id="294" r:id="rId48"/>
    <p:sldId id="307"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6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75749E4-C860-41B0-9BBF-AC7557BCACAE}" type="datetimeFigureOut">
              <a:rPr lang="en-US" smtClean="0"/>
              <a:pPr/>
              <a:t>1/30/2012</a:t>
            </a:fld>
            <a:endParaRPr lang="en-CA"/>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CA"/>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FBCAE5B4-0CBE-4272-A0DE-BD6E78B1F0A6}" type="slidenum">
              <a:rPr lang="en-CA" smtClean="0"/>
              <a:pPr/>
              <a:t>‹#›</a:t>
            </a:fld>
            <a:endParaRPr lang="en-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75749E4-C860-41B0-9BBF-AC7557BCACAE}" type="datetimeFigureOut">
              <a:rPr lang="en-US" smtClean="0"/>
              <a:pPr/>
              <a:t>1/30/2012</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FBCAE5B4-0CBE-4272-A0DE-BD6E78B1F0A6}"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75749E4-C860-41B0-9BBF-AC7557BCACAE}" type="datetimeFigureOut">
              <a:rPr lang="en-US" smtClean="0"/>
              <a:pPr/>
              <a:t>1/30/2012</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FBCAE5B4-0CBE-4272-A0DE-BD6E78B1F0A6}" type="slidenum">
              <a:rPr lang="en-CA" smtClean="0"/>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75749E4-C860-41B0-9BBF-AC7557BCACAE}" type="datetimeFigureOut">
              <a:rPr lang="en-US" smtClean="0"/>
              <a:pPr/>
              <a:t>1/30/2012</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FBCAE5B4-0CBE-4272-A0DE-BD6E78B1F0A6}" type="slidenum">
              <a:rPr lang="en-CA" smtClean="0"/>
              <a:pPr/>
              <a:t>‹#›</a:t>
            </a:fld>
            <a:endParaRPr lang="en-CA"/>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475749E4-C860-41B0-9BBF-AC7557BCACAE}" type="datetimeFigureOut">
              <a:rPr lang="en-US" smtClean="0"/>
              <a:pPr/>
              <a:t>1/30/2012</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FBCAE5B4-0CBE-4272-A0DE-BD6E78B1F0A6}" type="slidenum">
              <a:rPr lang="en-CA" smtClean="0"/>
              <a:pPr/>
              <a:t>‹#›</a:t>
            </a:fld>
            <a:endParaRPr lang="en-CA"/>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75749E4-C860-41B0-9BBF-AC7557BCACAE}" type="datetimeFigureOut">
              <a:rPr lang="en-US" smtClean="0"/>
              <a:pPr/>
              <a:t>1/30/2012</a:t>
            </a:fld>
            <a:endParaRPr lang="en-CA"/>
          </a:p>
        </p:txBody>
      </p:sp>
      <p:sp>
        <p:nvSpPr>
          <p:cNvPr id="6" name="Footer Placeholder 5"/>
          <p:cNvSpPr>
            <a:spLocks noGrp="1"/>
          </p:cNvSpPr>
          <p:nvPr>
            <p:ph type="ftr" sz="quarter" idx="11"/>
          </p:nvPr>
        </p:nvSpPr>
        <p:spPr/>
        <p:txBody>
          <a:bodyPr/>
          <a:lstStyle>
            <a:extLst/>
          </a:lstStyle>
          <a:p>
            <a:endParaRPr lang="en-CA"/>
          </a:p>
        </p:txBody>
      </p:sp>
      <p:sp>
        <p:nvSpPr>
          <p:cNvPr id="7" name="Slide Number Placeholder 6"/>
          <p:cNvSpPr>
            <a:spLocks noGrp="1"/>
          </p:cNvSpPr>
          <p:nvPr>
            <p:ph type="sldNum" sz="quarter" idx="12"/>
          </p:nvPr>
        </p:nvSpPr>
        <p:spPr/>
        <p:txBody>
          <a:bodyPr/>
          <a:lstStyle>
            <a:extLst/>
          </a:lstStyle>
          <a:p>
            <a:fld id="{FBCAE5B4-0CBE-4272-A0DE-BD6E78B1F0A6}" type="slidenum">
              <a:rPr lang="en-CA" smtClean="0"/>
              <a:pPr/>
              <a:t>‹#›</a:t>
            </a:fld>
            <a:endParaRPr lang="en-CA"/>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475749E4-C860-41B0-9BBF-AC7557BCACAE}" type="datetimeFigureOut">
              <a:rPr lang="en-US" smtClean="0"/>
              <a:pPr/>
              <a:t>1/30/2012</a:t>
            </a:fld>
            <a:endParaRPr lang="en-CA"/>
          </a:p>
        </p:txBody>
      </p:sp>
      <p:sp>
        <p:nvSpPr>
          <p:cNvPr id="8" name="Footer Placeholder 7"/>
          <p:cNvSpPr>
            <a:spLocks noGrp="1"/>
          </p:cNvSpPr>
          <p:nvPr>
            <p:ph type="ftr" sz="quarter" idx="11"/>
          </p:nvPr>
        </p:nvSpPr>
        <p:spPr/>
        <p:txBody>
          <a:bodyPr/>
          <a:lstStyle>
            <a:extLst/>
          </a:lstStyle>
          <a:p>
            <a:endParaRPr lang="en-CA"/>
          </a:p>
        </p:txBody>
      </p:sp>
      <p:sp>
        <p:nvSpPr>
          <p:cNvPr id="9" name="Slide Number Placeholder 8"/>
          <p:cNvSpPr>
            <a:spLocks noGrp="1"/>
          </p:cNvSpPr>
          <p:nvPr>
            <p:ph type="sldNum" sz="quarter" idx="12"/>
          </p:nvPr>
        </p:nvSpPr>
        <p:spPr/>
        <p:txBody>
          <a:bodyPr/>
          <a:lstStyle>
            <a:extLst/>
          </a:lstStyle>
          <a:p>
            <a:fld id="{FBCAE5B4-0CBE-4272-A0DE-BD6E78B1F0A6}" type="slidenum">
              <a:rPr lang="en-CA" smtClean="0"/>
              <a:pPr/>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475749E4-C860-41B0-9BBF-AC7557BCACAE}" type="datetimeFigureOut">
              <a:rPr lang="en-US" smtClean="0"/>
              <a:pPr/>
              <a:t>1/30/2012</a:t>
            </a:fld>
            <a:endParaRPr lang="en-CA"/>
          </a:p>
        </p:txBody>
      </p:sp>
      <p:sp>
        <p:nvSpPr>
          <p:cNvPr id="4" name="Footer Placeholder 3"/>
          <p:cNvSpPr>
            <a:spLocks noGrp="1"/>
          </p:cNvSpPr>
          <p:nvPr>
            <p:ph type="ftr" sz="quarter" idx="11"/>
          </p:nvPr>
        </p:nvSpPr>
        <p:spPr/>
        <p:txBody>
          <a:bodyPr/>
          <a:lstStyle>
            <a:extLst/>
          </a:lstStyle>
          <a:p>
            <a:endParaRPr lang="en-CA"/>
          </a:p>
        </p:txBody>
      </p:sp>
      <p:sp>
        <p:nvSpPr>
          <p:cNvPr id="5" name="Slide Number Placeholder 4"/>
          <p:cNvSpPr>
            <a:spLocks noGrp="1"/>
          </p:cNvSpPr>
          <p:nvPr>
            <p:ph type="sldNum" sz="quarter" idx="12"/>
          </p:nvPr>
        </p:nvSpPr>
        <p:spPr/>
        <p:txBody>
          <a:bodyPr/>
          <a:lstStyle>
            <a:extLst/>
          </a:lstStyle>
          <a:p>
            <a:fld id="{FBCAE5B4-0CBE-4272-A0DE-BD6E78B1F0A6}" type="slidenum">
              <a:rPr lang="en-CA" smtClean="0"/>
              <a:pPr/>
              <a:t>‹#›</a:t>
            </a:fld>
            <a:endParaRPr lang="en-CA"/>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475749E4-C860-41B0-9BBF-AC7557BCACAE}" type="datetimeFigureOut">
              <a:rPr lang="en-US" smtClean="0"/>
              <a:pPr/>
              <a:t>1/30/2012</a:t>
            </a:fld>
            <a:endParaRPr lang="en-CA"/>
          </a:p>
        </p:txBody>
      </p:sp>
      <p:sp>
        <p:nvSpPr>
          <p:cNvPr id="3" name="Footer Placeholder 2"/>
          <p:cNvSpPr>
            <a:spLocks noGrp="1"/>
          </p:cNvSpPr>
          <p:nvPr>
            <p:ph type="ftr" sz="quarter" idx="11"/>
          </p:nvPr>
        </p:nvSpPr>
        <p:spPr/>
        <p:txBody>
          <a:bodyPr/>
          <a:lstStyle>
            <a:extLst/>
          </a:lstStyle>
          <a:p>
            <a:endParaRPr lang="en-CA"/>
          </a:p>
        </p:txBody>
      </p:sp>
      <p:sp>
        <p:nvSpPr>
          <p:cNvPr id="4" name="Slide Number Placeholder 3"/>
          <p:cNvSpPr>
            <a:spLocks noGrp="1"/>
          </p:cNvSpPr>
          <p:nvPr>
            <p:ph type="sldNum" sz="quarter" idx="12"/>
          </p:nvPr>
        </p:nvSpPr>
        <p:spPr/>
        <p:txBody>
          <a:bodyPr/>
          <a:lstStyle>
            <a:extLst/>
          </a:lstStyle>
          <a:p>
            <a:fld id="{FBCAE5B4-0CBE-4272-A0DE-BD6E78B1F0A6}"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475749E4-C860-41B0-9BBF-AC7557BCACAE}" type="datetimeFigureOut">
              <a:rPr lang="en-US" smtClean="0"/>
              <a:pPr/>
              <a:t>1/30/2012</a:t>
            </a:fld>
            <a:endParaRPr lang="en-CA"/>
          </a:p>
        </p:txBody>
      </p:sp>
      <p:sp>
        <p:nvSpPr>
          <p:cNvPr id="6" name="Footer Placeholder 5"/>
          <p:cNvSpPr>
            <a:spLocks noGrp="1"/>
          </p:cNvSpPr>
          <p:nvPr>
            <p:ph type="ftr" sz="quarter" idx="11"/>
          </p:nvPr>
        </p:nvSpPr>
        <p:spPr/>
        <p:txBody>
          <a:bodyPr/>
          <a:lstStyle>
            <a:extLst/>
          </a:lstStyle>
          <a:p>
            <a:endParaRPr lang="en-CA"/>
          </a:p>
        </p:txBody>
      </p:sp>
      <p:sp>
        <p:nvSpPr>
          <p:cNvPr id="7" name="Slide Number Placeholder 6"/>
          <p:cNvSpPr>
            <a:spLocks noGrp="1"/>
          </p:cNvSpPr>
          <p:nvPr>
            <p:ph type="sldNum" sz="quarter" idx="12"/>
          </p:nvPr>
        </p:nvSpPr>
        <p:spPr/>
        <p:txBody>
          <a:bodyPr/>
          <a:lstStyle>
            <a:extLst/>
          </a:lstStyle>
          <a:p>
            <a:fld id="{FBCAE5B4-0CBE-4272-A0DE-BD6E78B1F0A6}" type="slidenum">
              <a:rPr lang="en-CA" smtClean="0"/>
              <a:pPr/>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475749E4-C860-41B0-9BBF-AC7557BCACAE}" type="datetimeFigureOut">
              <a:rPr lang="en-US" smtClean="0"/>
              <a:pPr/>
              <a:t>1/30/2012</a:t>
            </a:fld>
            <a:endParaRPr lang="en-CA"/>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CA"/>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FBCAE5B4-0CBE-4272-A0DE-BD6E78B1F0A6}" type="slidenum">
              <a:rPr lang="en-CA" smtClean="0"/>
              <a:pPr/>
              <a:t>‹#›</a:t>
            </a:fld>
            <a:endParaRPr lang="en-CA"/>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475749E4-C860-41B0-9BBF-AC7557BCACAE}" type="datetimeFigureOut">
              <a:rPr lang="en-US" smtClean="0"/>
              <a:pPr/>
              <a:t>1/30/2012</a:t>
            </a:fld>
            <a:endParaRPr lang="en-CA"/>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CA"/>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FBCAE5B4-0CBE-4272-A0DE-BD6E78B1F0A6}" type="slidenum">
              <a:rPr lang="en-CA" smtClean="0"/>
              <a:pPr/>
              <a:t>‹#›</a:t>
            </a:fld>
            <a:endParaRPr lang="en-CA"/>
          </a:p>
        </p:txBody>
      </p:sp>
    </p:spTree>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err="1" smtClean="0"/>
              <a:t>eResources</a:t>
            </a:r>
            <a:endParaRPr lang="en-CA" dirty="0"/>
          </a:p>
        </p:txBody>
      </p:sp>
      <p:sp>
        <p:nvSpPr>
          <p:cNvPr id="3" name="Subtitle 2"/>
          <p:cNvSpPr>
            <a:spLocks noGrp="1"/>
          </p:cNvSpPr>
          <p:nvPr>
            <p:ph type="subTitle" idx="1"/>
          </p:nvPr>
        </p:nvSpPr>
        <p:spPr/>
        <p:txBody>
          <a:bodyPr/>
          <a:lstStyle/>
          <a:p>
            <a:r>
              <a:rPr lang="en-CA" dirty="0" err="1" smtClean="0"/>
              <a:t>Chesley</a:t>
            </a:r>
            <a:r>
              <a:rPr lang="en-CA" dirty="0" smtClean="0"/>
              <a:t> Public Library</a:t>
            </a:r>
            <a:endParaRPr lang="en-CA" dirty="0"/>
          </a:p>
        </p:txBody>
      </p:sp>
      <p:pic>
        <p:nvPicPr>
          <p:cNvPr id="4" name="Picture 3" descr="logo.png"/>
          <p:cNvPicPr>
            <a:picLocks noChangeAspect="1"/>
          </p:cNvPicPr>
          <p:nvPr/>
        </p:nvPicPr>
        <p:blipFill>
          <a:blip r:embed="rId2"/>
          <a:stretch>
            <a:fillRect/>
          </a:stretch>
        </p:blipFill>
        <p:spPr>
          <a:xfrm>
            <a:off x="2500298" y="5572140"/>
            <a:ext cx="3829050" cy="71437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Junior Edition k-12</a:t>
            </a:r>
            <a:endParaRPr lang="en-CA" dirty="0"/>
          </a:p>
        </p:txBody>
      </p:sp>
      <p:sp>
        <p:nvSpPr>
          <p:cNvPr id="5" name="TextBox 4"/>
          <p:cNvSpPr txBox="1"/>
          <p:nvPr/>
        </p:nvSpPr>
        <p:spPr>
          <a:xfrm>
            <a:off x="5857884" y="1857364"/>
            <a:ext cx="3071834" cy="2554545"/>
          </a:xfrm>
          <a:prstGeom prst="rect">
            <a:avLst/>
          </a:prstGeom>
          <a:noFill/>
        </p:spPr>
        <p:txBody>
          <a:bodyPr wrap="square" rtlCol="0">
            <a:spAutoFit/>
          </a:bodyPr>
          <a:lstStyle/>
          <a:p>
            <a:endParaRPr lang="en-CA" sz="2000" dirty="0" smtClean="0"/>
          </a:p>
          <a:p>
            <a:r>
              <a:rPr lang="en-CA" sz="2000" dirty="0" smtClean="0"/>
              <a:t>Under the </a:t>
            </a:r>
            <a:r>
              <a:rPr lang="en-CA" sz="2000" b="1" dirty="0" smtClean="0"/>
              <a:t>Tools</a:t>
            </a:r>
            <a:r>
              <a:rPr lang="en-CA" sz="2000" dirty="0" smtClean="0"/>
              <a:t> menu, there are tips on how to write a proper report including how to cite, how to build an argument, how to write a conclusion, etc.</a:t>
            </a:r>
            <a:endParaRPr lang="en-CA" sz="2000" dirty="0"/>
          </a:p>
        </p:txBody>
      </p:sp>
      <p:pic>
        <p:nvPicPr>
          <p:cNvPr id="4099" name="Picture 3"/>
          <p:cNvPicPr>
            <a:picLocks noChangeAspect="1" noChangeArrowheads="1"/>
          </p:cNvPicPr>
          <p:nvPr/>
        </p:nvPicPr>
        <p:blipFill>
          <a:blip r:embed="rId2"/>
          <a:srcRect/>
          <a:stretch>
            <a:fillRect/>
          </a:stretch>
        </p:blipFill>
        <p:spPr bwMode="auto">
          <a:xfrm>
            <a:off x="571472" y="1643050"/>
            <a:ext cx="4867275" cy="36195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Kid </a:t>
            </a:r>
            <a:r>
              <a:rPr lang="en-US" dirty="0" err="1" smtClean="0"/>
              <a:t>InfoBits</a:t>
            </a:r>
            <a:endParaRPr lang="en-CA" dirty="0"/>
          </a:p>
        </p:txBody>
      </p:sp>
      <p:pic>
        <p:nvPicPr>
          <p:cNvPr id="5122" name="Picture 2"/>
          <p:cNvPicPr>
            <a:picLocks noChangeAspect="1" noChangeArrowheads="1"/>
          </p:cNvPicPr>
          <p:nvPr/>
        </p:nvPicPr>
        <p:blipFill>
          <a:blip r:embed="rId2"/>
          <a:srcRect/>
          <a:stretch>
            <a:fillRect/>
          </a:stretch>
        </p:blipFill>
        <p:spPr bwMode="auto">
          <a:xfrm>
            <a:off x="142844" y="1785926"/>
            <a:ext cx="6172243" cy="3429024"/>
          </a:xfrm>
          <a:prstGeom prst="rect">
            <a:avLst/>
          </a:prstGeom>
          <a:noFill/>
          <a:ln w="9525">
            <a:noFill/>
            <a:miter lim="800000"/>
            <a:headEnd/>
            <a:tailEnd/>
          </a:ln>
          <a:effectLst/>
        </p:spPr>
      </p:pic>
      <p:sp>
        <p:nvSpPr>
          <p:cNvPr id="5" name="TextBox 4"/>
          <p:cNvSpPr txBox="1"/>
          <p:nvPr/>
        </p:nvSpPr>
        <p:spPr>
          <a:xfrm>
            <a:off x="6429388" y="1857364"/>
            <a:ext cx="2428892" cy="3477875"/>
          </a:xfrm>
          <a:prstGeom prst="rect">
            <a:avLst/>
          </a:prstGeom>
          <a:noFill/>
        </p:spPr>
        <p:txBody>
          <a:bodyPr wrap="square" rtlCol="0">
            <a:spAutoFit/>
          </a:bodyPr>
          <a:lstStyle/>
          <a:p>
            <a:r>
              <a:rPr lang="en-CA" sz="2000" dirty="0" smtClean="0"/>
              <a:t>Kids </a:t>
            </a:r>
            <a:r>
              <a:rPr lang="en-CA" sz="2000" dirty="0" err="1" smtClean="0"/>
              <a:t>Infobits</a:t>
            </a:r>
            <a:r>
              <a:rPr lang="en-CA" sz="2000" dirty="0" smtClean="0"/>
              <a:t> is intended for students from kindergarten to grade 5. It has a colourful interactive interface, making studying more appealing to younger children.</a:t>
            </a:r>
            <a:endParaRPr lang="en-CA" sz="2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Kid </a:t>
            </a:r>
            <a:r>
              <a:rPr lang="en-US" dirty="0" err="1" smtClean="0"/>
              <a:t>InfoBits</a:t>
            </a:r>
            <a:endParaRPr lang="en-CA" dirty="0"/>
          </a:p>
        </p:txBody>
      </p:sp>
      <p:sp>
        <p:nvSpPr>
          <p:cNvPr id="5" name="TextBox 4"/>
          <p:cNvSpPr txBox="1"/>
          <p:nvPr/>
        </p:nvSpPr>
        <p:spPr>
          <a:xfrm>
            <a:off x="6500826" y="2000240"/>
            <a:ext cx="2428892" cy="1323439"/>
          </a:xfrm>
          <a:prstGeom prst="rect">
            <a:avLst/>
          </a:prstGeom>
          <a:noFill/>
        </p:spPr>
        <p:txBody>
          <a:bodyPr wrap="square" rtlCol="0">
            <a:spAutoFit/>
          </a:bodyPr>
          <a:lstStyle/>
          <a:p>
            <a:r>
              <a:rPr lang="en-CA" sz="2000" dirty="0" smtClean="0"/>
              <a:t>Kids can browse by topic or use the search bar for a keyword search.</a:t>
            </a:r>
            <a:endParaRPr lang="en-CA" sz="2000" dirty="0"/>
          </a:p>
        </p:txBody>
      </p:sp>
      <p:pic>
        <p:nvPicPr>
          <p:cNvPr id="6146" name="Picture 2"/>
          <p:cNvPicPr>
            <a:picLocks noChangeAspect="1" noChangeArrowheads="1"/>
          </p:cNvPicPr>
          <p:nvPr/>
        </p:nvPicPr>
        <p:blipFill>
          <a:blip r:embed="rId2"/>
          <a:srcRect/>
          <a:stretch>
            <a:fillRect/>
          </a:stretch>
        </p:blipFill>
        <p:spPr bwMode="auto">
          <a:xfrm>
            <a:off x="142844" y="1714488"/>
            <a:ext cx="6257941" cy="3476634"/>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Kid </a:t>
            </a:r>
            <a:r>
              <a:rPr lang="en-US" dirty="0" err="1" smtClean="0"/>
              <a:t>InfoBits</a:t>
            </a:r>
            <a:endParaRPr lang="en-CA" dirty="0"/>
          </a:p>
        </p:txBody>
      </p:sp>
      <p:sp>
        <p:nvSpPr>
          <p:cNvPr id="5" name="TextBox 4"/>
          <p:cNvSpPr txBox="1"/>
          <p:nvPr/>
        </p:nvSpPr>
        <p:spPr>
          <a:xfrm>
            <a:off x="5429256" y="2428868"/>
            <a:ext cx="3429024" cy="1477328"/>
          </a:xfrm>
          <a:prstGeom prst="rect">
            <a:avLst/>
          </a:prstGeom>
          <a:noFill/>
        </p:spPr>
        <p:txBody>
          <a:bodyPr wrap="square" rtlCol="0">
            <a:spAutoFit/>
          </a:bodyPr>
          <a:lstStyle/>
          <a:p>
            <a:r>
              <a:rPr lang="en-CA" dirty="0" smtClean="0"/>
              <a:t>Also, the </a:t>
            </a:r>
            <a:r>
              <a:rPr lang="en-CA" b="1" dirty="0" smtClean="0"/>
              <a:t>Teacher Toolbox</a:t>
            </a:r>
            <a:r>
              <a:rPr lang="en-CA" dirty="0" smtClean="0"/>
              <a:t> link holds information on writing reports and allows teachers to download worksheets to use in class.</a:t>
            </a:r>
            <a:endParaRPr lang="en-CA" dirty="0"/>
          </a:p>
        </p:txBody>
      </p:sp>
      <p:pic>
        <p:nvPicPr>
          <p:cNvPr id="7171" name="Picture 3"/>
          <p:cNvPicPr>
            <a:picLocks noChangeAspect="1" noChangeArrowheads="1"/>
          </p:cNvPicPr>
          <p:nvPr/>
        </p:nvPicPr>
        <p:blipFill>
          <a:blip r:embed="rId2"/>
          <a:srcRect/>
          <a:stretch>
            <a:fillRect/>
          </a:stretch>
        </p:blipFill>
        <p:spPr bwMode="auto">
          <a:xfrm>
            <a:off x="428596" y="1500174"/>
            <a:ext cx="4786346" cy="4013551"/>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Newspaper Index</a:t>
            </a:r>
            <a:endParaRPr lang="en-CA" dirty="0"/>
          </a:p>
        </p:txBody>
      </p:sp>
      <p:sp>
        <p:nvSpPr>
          <p:cNvPr id="4" name="TextBox 3"/>
          <p:cNvSpPr txBox="1"/>
          <p:nvPr/>
        </p:nvSpPr>
        <p:spPr>
          <a:xfrm>
            <a:off x="500034" y="1285860"/>
            <a:ext cx="8001056" cy="1323439"/>
          </a:xfrm>
          <a:prstGeom prst="rect">
            <a:avLst/>
          </a:prstGeom>
          <a:noFill/>
        </p:spPr>
        <p:txBody>
          <a:bodyPr wrap="square" rtlCol="0">
            <a:spAutoFit/>
          </a:bodyPr>
          <a:lstStyle/>
          <a:p>
            <a:r>
              <a:rPr lang="en-CA" sz="2000" dirty="0" smtClean="0"/>
              <a:t>The National Newspaper Index gives archival access to five US newspapers: The New York Times, The Wall Street Journal, The Christian Science Monitor, Los Angeles Times and The Washington Post.</a:t>
            </a:r>
            <a:endParaRPr lang="en-CA" sz="2000" dirty="0"/>
          </a:p>
        </p:txBody>
      </p:sp>
      <p:pic>
        <p:nvPicPr>
          <p:cNvPr id="8194" name="Picture 2"/>
          <p:cNvPicPr>
            <a:picLocks noChangeAspect="1" noChangeArrowheads="1"/>
          </p:cNvPicPr>
          <p:nvPr/>
        </p:nvPicPr>
        <p:blipFill>
          <a:blip r:embed="rId2"/>
          <a:srcRect/>
          <a:stretch>
            <a:fillRect/>
          </a:stretch>
        </p:blipFill>
        <p:spPr bwMode="auto">
          <a:xfrm>
            <a:off x="1071538" y="2571744"/>
            <a:ext cx="6929486" cy="3915832"/>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ChiltonLibrary.com</a:t>
            </a:r>
            <a:endParaRPr lang="en-CA" dirty="0"/>
          </a:p>
        </p:txBody>
      </p:sp>
      <p:pic>
        <p:nvPicPr>
          <p:cNvPr id="1026" name="Picture 2"/>
          <p:cNvPicPr>
            <a:picLocks noChangeAspect="1" noChangeArrowheads="1"/>
          </p:cNvPicPr>
          <p:nvPr/>
        </p:nvPicPr>
        <p:blipFill>
          <a:blip r:embed="rId2"/>
          <a:srcRect/>
          <a:stretch>
            <a:fillRect/>
          </a:stretch>
        </p:blipFill>
        <p:spPr bwMode="auto">
          <a:xfrm>
            <a:off x="857224" y="2143116"/>
            <a:ext cx="6806864" cy="3786214"/>
          </a:xfrm>
          <a:prstGeom prst="rect">
            <a:avLst/>
          </a:prstGeom>
          <a:noFill/>
          <a:ln w="9525">
            <a:noFill/>
            <a:miter lim="800000"/>
            <a:headEnd/>
            <a:tailEnd/>
          </a:ln>
          <a:effectLst/>
        </p:spPr>
      </p:pic>
      <p:sp>
        <p:nvSpPr>
          <p:cNvPr id="7" name="TextBox 6"/>
          <p:cNvSpPr txBox="1"/>
          <p:nvPr/>
        </p:nvSpPr>
        <p:spPr>
          <a:xfrm>
            <a:off x="285720" y="1285860"/>
            <a:ext cx="8501122" cy="707886"/>
          </a:xfrm>
          <a:prstGeom prst="rect">
            <a:avLst/>
          </a:prstGeom>
          <a:noFill/>
        </p:spPr>
        <p:txBody>
          <a:bodyPr wrap="square" rtlCol="0">
            <a:spAutoFit/>
          </a:bodyPr>
          <a:lstStyle/>
          <a:p>
            <a:r>
              <a:rPr lang="en-CA" sz="2000" dirty="0" smtClean="0"/>
              <a:t>ChiltonLibrary.com is all about car repair. It offers step-by-step instructions for repair and maintenance of specific car models.</a:t>
            </a:r>
            <a:endParaRPr lang="en-CA" sz="2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ChiltonLibrary.com</a:t>
            </a:r>
            <a:endParaRPr lang="en-CA" dirty="0"/>
          </a:p>
        </p:txBody>
      </p:sp>
      <p:sp>
        <p:nvSpPr>
          <p:cNvPr id="7" name="TextBox 6"/>
          <p:cNvSpPr txBox="1"/>
          <p:nvPr/>
        </p:nvSpPr>
        <p:spPr>
          <a:xfrm>
            <a:off x="4071934" y="2214554"/>
            <a:ext cx="4572032" cy="1323439"/>
          </a:xfrm>
          <a:prstGeom prst="rect">
            <a:avLst/>
          </a:prstGeom>
          <a:noFill/>
        </p:spPr>
        <p:txBody>
          <a:bodyPr wrap="square" rtlCol="0">
            <a:spAutoFit/>
          </a:bodyPr>
          <a:lstStyle/>
          <a:p>
            <a:r>
              <a:rPr lang="en-CA" sz="2000" dirty="0" smtClean="0"/>
              <a:t>You can search by selecting the Make, Model and Year of the car you want information on from the dropdown lists.</a:t>
            </a:r>
            <a:endParaRPr lang="en-CA" sz="2000" dirty="0"/>
          </a:p>
        </p:txBody>
      </p:sp>
      <p:pic>
        <p:nvPicPr>
          <p:cNvPr id="2050" name="Picture 2"/>
          <p:cNvPicPr>
            <a:picLocks noChangeAspect="1" noChangeArrowheads="1"/>
          </p:cNvPicPr>
          <p:nvPr/>
        </p:nvPicPr>
        <p:blipFill>
          <a:blip r:embed="rId2"/>
          <a:srcRect/>
          <a:stretch>
            <a:fillRect/>
          </a:stretch>
        </p:blipFill>
        <p:spPr bwMode="auto">
          <a:xfrm>
            <a:off x="1428728" y="2000240"/>
            <a:ext cx="1885950" cy="1733550"/>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ChiltonLibrary.com</a:t>
            </a:r>
            <a:endParaRPr lang="en-CA" dirty="0"/>
          </a:p>
        </p:txBody>
      </p:sp>
      <p:pic>
        <p:nvPicPr>
          <p:cNvPr id="3074" name="Picture 2"/>
          <p:cNvPicPr>
            <a:picLocks noChangeAspect="1" noChangeArrowheads="1"/>
          </p:cNvPicPr>
          <p:nvPr/>
        </p:nvPicPr>
        <p:blipFill>
          <a:blip r:embed="rId2"/>
          <a:srcRect/>
          <a:stretch>
            <a:fillRect/>
          </a:stretch>
        </p:blipFill>
        <p:spPr bwMode="auto">
          <a:xfrm>
            <a:off x="642910" y="2071678"/>
            <a:ext cx="7581900" cy="2638425"/>
          </a:xfrm>
          <a:prstGeom prst="rect">
            <a:avLst/>
          </a:prstGeom>
          <a:noFill/>
          <a:ln w="9525">
            <a:noFill/>
            <a:miter lim="800000"/>
            <a:headEnd/>
            <a:tailEnd/>
          </a:ln>
          <a:effectLst/>
        </p:spPr>
      </p:pic>
      <p:sp>
        <p:nvSpPr>
          <p:cNvPr id="8" name="TextBox 7"/>
          <p:cNvSpPr txBox="1"/>
          <p:nvPr/>
        </p:nvSpPr>
        <p:spPr>
          <a:xfrm>
            <a:off x="857224" y="1571612"/>
            <a:ext cx="7500990" cy="400110"/>
          </a:xfrm>
          <a:prstGeom prst="rect">
            <a:avLst/>
          </a:prstGeom>
          <a:noFill/>
        </p:spPr>
        <p:txBody>
          <a:bodyPr wrap="square" rtlCol="0">
            <a:spAutoFit/>
          </a:bodyPr>
          <a:lstStyle/>
          <a:p>
            <a:r>
              <a:rPr lang="en-CA" sz="2000" dirty="0" smtClean="0"/>
              <a:t>It will then prompt you to select from a list of options.</a:t>
            </a:r>
            <a:endParaRPr lang="en-CA" sz="2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ChiltonLibrary.com</a:t>
            </a:r>
            <a:endParaRPr lang="en-CA" dirty="0"/>
          </a:p>
        </p:txBody>
      </p:sp>
      <p:pic>
        <p:nvPicPr>
          <p:cNvPr id="4098" name="Picture 2"/>
          <p:cNvPicPr>
            <a:picLocks noChangeAspect="1" noChangeArrowheads="1"/>
          </p:cNvPicPr>
          <p:nvPr/>
        </p:nvPicPr>
        <p:blipFill>
          <a:blip r:embed="rId2"/>
          <a:srcRect/>
          <a:stretch>
            <a:fillRect/>
          </a:stretch>
        </p:blipFill>
        <p:spPr bwMode="auto">
          <a:xfrm>
            <a:off x="428596" y="2143116"/>
            <a:ext cx="8350592" cy="2786082"/>
          </a:xfrm>
          <a:prstGeom prst="rect">
            <a:avLst/>
          </a:prstGeom>
          <a:noFill/>
          <a:ln w="9525">
            <a:noFill/>
            <a:miter lim="800000"/>
            <a:headEnd/>
            <a:tailEnd/>
          </a:ln>
          <a:effectLst/>
        </p:spPr>
      </p:pic>
      <p:sp>
        <p:nvSpPr>
          <p:cNvPr id="7" name="TextBox 6"/>
          <p:cNvSpPr txBox="1"/>
          <p:nvPr/>
        </p:nvSpPr>
        <p:spPr>
          <a:xfrm>
            <a:off x="571472" y="1357298"/>
            <a:ext cx="7929618" cy="707886"/>
          </a:xfrm>
          <a:prstGeom prst="rect">
            <a:avLst/>
          </a:prstGeom>
          <a:noFill/>
        </p:spPr>
        <p:txBody>
          <a:bodyPr wrap="square" rtlCol="0">
            <a:spAutoFit/>
          </a:bodyPr>
          <a:lstStyle/>
          <a:p>
            <a:r>
              <a:rPr lang="en-CA" sz="2000" dirty="0" smtClean="0"/>
              <a:t>And then you are able to scroll through options and instructions. </a:t>
            </a:r>
            <a:endParaRPr lang="en-CA" sz="2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Grzimek’s</a:t>
            </a:r>
            <a:r>
              <a:rPr lang="en-US" dirty="0" smtClean="0"/>
              <a:t> Animal Life</a:t>
            </a:r>
            <a:endParaRPr lang="en-CA" dirty="0"/>
          </a:p>
        </p:txBody>
      </p:sp>
      <p:pic>
        <p:nvPicPr>
          <p:cNvPr id="9218" name="Picture 2"/>
          <p:cNvPicPr>
            <a:picLocks noChangeAspect="1" noChangeArrowheads="1"/>
          </p:cNvPicPr>
          <p:nvPr/>
        </p:nvPicPr>
        <p:blipFill>
          <a:blip r:embed="rId2"/>
          <a:srcRect/>
          <a:stretch>
            <a:fillRect/>
          </a:stretch>
        </p:blipFill>
        <p:spPr bwMode="auto">
          <a:xfrm>
            <a:off x="857224" y="1285860"/>
            <a:ext cx="7129478" cy="3435893"/>
          </a:xfrm>
          <a:prstGeom prst="rect">
            <a:avLst/>
          </a:prstGeom>
          <a:noFill/>
          <a:ln w="9525">
            <a:noFill/>
            <a:miter lim="800000"/>
            <a:headEnd/>
            <a:tailEnd/>
          </a:ln>
          <a:effectLst/>
        </p:spPr>
      </p:pic>
      <p:sp>
        <p:nvSpPr>
          <p:cNvPr id="5" name="TextBox 4"/>
          <p:cNvSpPr txBox="1"/>
          <p:nvPr/>
        </p:nvSpPr>
        <p:spPr>
          <a:xfrm>
            <a:off x="357158" y="4929198"/>
            <a:ext cx="8501122" cy="1015663"/>
          </a:xfrm>
          <a:prstGeom prst="rect">
            <a:avLst/>
          </a:prstGeom>
          <a:noFill/>
        </p:spPr>
        <p:txBody>
          <a:bodyPr wrap="square" rtlCol="0">
            <a:spAutoFit/>
          </a:bodyPr>
          <a:lstStyle/>
          <a:p>
            <a:r>
              <a:rPr lang="en-CA" sz="2000" dirty="0" smtClean="0"/>
              <a:t>Students are able to browse or search this animal biology database. It is intended for higher-level grade-school students, and has an easy to use interactive interface. </a:t>
            </a:r>
            <a:endParaRPr lang="en-CA"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000240"/>
            <a:ext cx="8229600" cy="4400560"/>
          </a:xfrm>
        </p:spPr>
        <p:txBody>
          <a:bodyPr/>
          <a:lstStyle/>
          <a:p>
            <a:pPr>
              <a:buNone/>
            </a:pPr>
            <a:r>
              <a:rPr lang="en-CA" dirty="0" smtClean="0"/>
              <a:t>Today we will learn about the </a:t>
            </a:r>
            <a:r>
              <a:rPr lang="en-CA" dirty="0" err="1" smtClean="0"/>
              <a:t>eResources</a:t>
            </a:r>
            <a:r>
              <a:rPr lang="en-CA" dirty="0" smtClean="0"/>
              <a:t> that the Bruce County Public Library has to offer and how you can access them in the library, from school and from home.</a:t>
            </a:r>
            <a:endParaRPr lang="en-CA" dirty="0"/>
          </a:p>
        </p:txBody>
      </p:sp>
      <p:sp>
        <p:nvSpPr>
          <p:cNvPr id="2" name="Title 1"/>
          <p:cNvSpPr>
            <a:spLocks noGrp="1"/>
          </p:cNvSpPr>
          <p:nvPr>
            <p:ph type="title"/>
          </p:nvPr>
        </p:nvSpPr>
        <p:spPr/>
        <p:txBody>
          <a:bodyPr/>
          <a:lstStyle/>
          <a:p>
            <a:r>
              <a:rPr lang="en-CA" dirty="0" smtClean="0"/>
              <a:t>Objective</a:t>
            </a:r>
            <a:endParaRPr lang="en-CA" dirty="0"/>
          </a:p>
        </p:txBody>
      </p:sp>
      <p:pic>
        <p:nvPicPr>
          <p:cNvPr id="5" name="Picture 4" descr="thumbnail.jpg"/>
          <p:cNvPicPr>
            <a:picLocks noChangeAspect="1"/>
          </p:cNvPicPr>
          <p:nvPr/>
        </p:nvPicPr>
        <p:blipFill>
          <a:blip r:embed="rId2"/>
          <a:stretch>
            <a:fillRect/>
          </a:stretch>
        </p:blipFill>
        <p:spPr>
          <a:xfrm>
            <a:off x="5857884" y="4071942"/>
            <a:ext cx="2257425" cy="180975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00364" y="4214818"/>
            <a:ext cx="5643602" cy="1323439"/>
          </a:xfrm>
          <a:prstGeom prst="rect">
            <a:avLst/>
          </a:prstGeom>
          <a:noFill/>
        </p:spPr>
        <p:txBody>
          <a:bodyPr wrap="square" rtlCol="0">
            <a:spAutoFit/>
          </a:bodyPr>
          <a:lstStyle/>
          <a:p>
            <a:r>
              <a:rPr lang="en-CA" sz="2000" dirty="0" smtClean="0"/>
              <a:t>It has information in a variety of mediums, so students can easily find the written, audio and visual files to help them in their research.</a:t>
            </a:r>
            <a:endParaRPr lang="en-CA" sz="2000" dirty="0"/>
          </a:p>
        </p:txBody>
      </p:sp>
      <p:pic>
        <p:nvPicPr>
          <p:cNvPr id="10242" name="Picture 2"/>
          <p:cNvPicPr>
            <a:picLocks noChangeAspect="1" noChangeArrowheads="1"/>
          </p:cNvPicPr>
          <p:nvPr/>
        </p:nvPicPr>
        <p:blipFill>
          <a:blip r:embed="rId2"/>
          <a:srcRect/>
          <a:stretch>
            <a:fillRect/>
          </a:stretch>
        </p:blipFill>
        <p:spPr bwMode="auto">
          <a:xfrm>
            <a:off x="5214942" y="1285860"/>
            <a:ext cx="3832233" cy="2520962"/>
          </a:xfrm>
          <a:prstGeom prst="rect">
            <a:avLst/>
          </a:prstGeom>
          <a:noFill/>
          <a:ln w="9525">
            <a:noFill/>
            <a:miter lim="800000"/>
            <a:headEnd/>
            <a:tailEnd/>
          </a:ln>
          <a:effectLst/>
        </p:spPr>
      </p:pic>
      <p:pic>
        <p:nvPicPr>
          <p:cNvPr id="10243" name="Picture 3"/>
          <p:cNvPicPr>
            <a:picLocks noChangeAspect="1" noChangeArrowheads="1"/>
          </p:cNvPicPr>
          <p:nvPr/>
        </p:nvPicPr>
        <p:blipFill>
          <a:blip r:embed="rId3"/>
          <a:srcRect/>
          <a:stretch>
            <a:fillRect/>
          </a:stretch>
        </p:blipFill>
        <p:spPr bwMode="auto">
          <a:xfrm>
            <a:off x="2714612" y="1214422"/>
            <a:ext cx="2494300" cy="2714644"/>
          </a:xfrm>
          <a:prstGeom prst="rect">
            <a:avLst/>
          </a:prstGeom>
          <a:noFill/>
          <a:ln w="9525">
            <a:noFill/>
            <a:miter lim="800000"/>
            <a:headEnd/>
            <a:tailEnd/>
          </a:ln>
          <a:effectLst/>
        </p:spPr>
      </p:pic>
      <p:pic>
        <p:nvPicPr>
          <p:cNvPr id="10244" name="Picture 4"/>
          <p:cNvPicPr>
            <a:picLocks noChangeAspect="1" noChangeArrowheads="1"/>
          </p:cNvPicPr>
          <p:nvPr/>
        </p:nvPicPr>
        <p:blipFill>
          <a:blip r:embed="rId4"/>
          <a:srcRect/>
          <a:stretch>
            <a:fillRect/>
          </a:stretch>
        </p:blipFill>
        <p:spPr bwMode="auto">
          <a:xfrm>
            <a:off x="142844" y="1142984"/>
            <a:ext cx="2686050" cy="4114800"/>
          </a:xfrm>
          <a:prstGeom prst="rect">
            <a:avLst/>
          </a:prstGeom>
          <a:noFill/>
          <a:ln w="9525">
            <a:noFill/>
            <a:miter lim="800000"/>
            <a:headEnd/>
            <a:tailEnd/>
          </a:ln>
          <a:effectLst/>
        </p:spPr>
      </p:pic>
      <p:sp>
        <p:nvSpPr>
          <p:cNvPr id="8" name="Title 1"/>
          <p:cNvSpPr txBox="1">
            <a:spLocks/>
          </p:cNvSpPr>
          <p:nvPr/>
        </p:nvSpPr>
        <p:spPr>
          <a:xfrm>
            <a:off x="500034" y="142852"/>
            <a:ext cx="8229600" cy="1143000"/>
          </a:xfrm>
          <a:prstGeom prst="rect">
            <a:avLst/>
          </a:prstGeom>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100" b="1" i="0" u="none" strike="noStrike" kern="1200" cap="none" spc="0" normalizeH="0" baseline="0" noProof="0" dirty="0" err="1"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Grzimek’s</a:t>
            </a:r>
            <a:r>
              <a:rPr kumimoji="0" lang="en-US" sz="41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 Animal Life</a:t>
            </a:r>
            <a:endParaRPr kumimoji="0" lang="en-CA"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Grp="1" noChangeAspect="1" noChangeArrowheads="1"/>
          </p:cNvPicPr>
          <p:nvPr>
            <p:ph idx="1"/>
          </p:nvPr>
        </p:nvPicPr>
        <p:blipFill>
          <a:blip r:embed="rId2"/>
          <a:srcRect/>
          <a:stretch>
            <a:fillRect/>
          </a:stretch>
        </p:blipFill>
        <p:spPr bwMode="auto">
          <a:xfrm>
            <a:off x="3857620" y="1500174"/>
            <a:ext cx="2836522" cy="1857388"/>
          </a:xfrm>
          <a:prstGeom prst="rect">
            <a:avLst/>
          </a:prstGeom>
          <a:noFill/>
          <a:ln w="9525">
            <a:noFill/>
            <a:miter lim="800000"/>
            <a:headEnd/>
            <a:tailEnd/>
          </a:ln>
          <a:effectLst/>
        </p:spPr>
      </p:pic>
      <p:sp>
        <p:nvSpPr>
          <p:cNvPr id="5" name="TextBox 4"/>
          <p:cNvSpPr txBox="1"/>
          <p:nvPr/>
        </p:nvSpPr>
        <p:spPr>
          <a:xfrm>
            <a:off x="285720" y="1643050"/>
            <a:ext cx="3500462" cy="2246769"/>
          </a:xfrm>
          <a:prstGeom prst="rect">
            <a:avLst/>
          </a:prstGeom>
          <a:noFill/>
        </p:spPr>
        <p:txBody>
          <a:bodyPr wrap="square" rtlCol="0">
            <a:spAutoFit/>
          </a:bodyPr>
          <a:lstStyle/>
          <a:p>
            <a:r>
              <a:rPr lang="en-CA" sz="2000" dirty="0" smtClean="0"/>
              <a:t>Sometimes doing all of this reading online can be hard on the eyes! </a:t>
            </a:r>
            <a:r>
              <a:rPr lang="en-CA" sz="2000" dirty="0" err="1" smtClean="0"/>
              <a:t>Grzimek’s</a:t>
            </a:r>
            <a:r>
              <a:rPr lang="en-CA" sz="2000" dirty="0" smtClean="0"/>
              <a:t> offers the option of listening to the entry rather than reading it.</a:t>
            </a:r>
          </a:p>
        </p:txBody>
      </p:sp>
      <p:pic>
        <p:nvPicPr>
          <p:cNvPr id="10" name="Picture 3"/>
          <p:cNvPicPr>
            <a:picLocks noChangeAspect="1" noChangeArrowheads="1"/>
          </p:cNvPicPr>
          <p:nvPr/>
        </p:nvPicPr>
        <p:blipFill>
          <a:blip r:embed="rId3"/>
          <a:srcRect/>
          <a:stretch>
            <a:fillRect/>
          </a:stretch>
        </p:blipFill>
        <p:spPr bwMode="auto">
          <a:xfrm>
            <a:off x="6715140" y="1428736"/>
            <a:ext cx="2253319" cy="4214842"/>
          </a:xfrm>
          <a:prstGeom prst="rect">
            <a:avLst/>
          </a:prstGeom>
          <a:noFill/>
          <a:ln w="9525">
            <a:noFill/>
            <a:miter lim="800000"/>
            <a:headEnd/>
            <a:tailEnd/>
          </a:ln>
          <a:effectLst/>
        </p:spPr>
      </p:pic>
      <p:sp>
        <p:nvSpPr>
          <p:cNvPr id="11" name="TextBox 10"/>
          <p:cNvSpPr txBox="1"/>
          <p:nvPr/>
        </p:nvSpPr>
        <p:spPr>
          <a:xfrm>
            <a:off x="857224" y="4143380"/>
            <a:ext cx="5572164" cy="1323439"/>
          </a:xfrm>
          <a:prstGeom prst="rect">
            <a:avLst/>
          </a:prstGeom>
          <a:noFill/>
        </p:spPr>
        <p:txBody>
          <a:bodyPr wrap="square" rtlCol="0">
            <a:spAutoFit/>
          </a:bodyPr>
          <a:lstStyle/>
          <a:p>
            <a:r>
              <a:rPr lang="en-CA" sz="2000" dirty="0" smtClean="0"/>
              <a:t>It also has the very useful </a:t>
            </a:r>
            <a:r>
              <a:rPr lang="en-CA" sz="2000" b="1" dirty="0" smtClean="0"/>
              <a:t> Quick Facts</a:t>
            </a:r>
            <a:r>
              <a:rPr lang="en-CA" sz="2000" dirty="0" smtClean="0"/>
              <a:t> sidebar, which allows students to get an overview of the animal they are researching.</a:t>
            </a:r>
            <a:endParaRPr lang="en-CA" sz="2000" dirty="0"/>
          </a:p>
        </p:txBody>
      </p:sp>
      <p:sp>
        <p:nvSpPr>
          <p:cNvPr id="12" name="Title 1"/>
          <p:cNvSpPr>
            <a:spLocks noGrp="1"/>
          </p:cNvSpPr>
          <p:nvPr>
            <p:ph type="title"/>
          </p:nvPr>
        </p:nvSpPr>
        <p:spPr>
          <a:xfrm>
            <a:off x="457200" y="274638"/>
            <a:ext cx="8229600" cy="1143000"/>
          </a:xfrm>
        </p:spPr>
        <p:txBody>
          <a:bodyPr/>
          <a:lstStyle/>
          <a:p>
            <a:r>
              <a:rPr lang="en-US" dirty="0" err="1" smtClean="0"/>
              <a:t>Grzimek’s</a:t>
            </a:r>
            <a:r>
              <a:rPr lang="en-US" dirty="0" smtClean="0"/>
              <a:t> Animal Life</a:t>
            </a:r>
            <a:endParaRPr lang="en-CA"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p:cNvPicPr>
            <a:picLocks noChangeAspect="1" noChangeArrowheads="1"/>
          </p:cNvPicPr>
          <p:nvPr/>
        </p:nvPicPr>
        <p:blipFill>
          <a:blip r:embed="rId2"/>
          <a:srcRect/>
          <a:stretch>
            <a:fillRect/>
          </a:stretch>
        </p:blipFill>
        <p:spPr bwMode="auto">
          <a:xfrm>
            <a:off x="1500166" y="1571612"/>
            <a:ext cx="1152525" cy="352425"/>
          </a:xfrm>
          <a:prstGeom prst="rect">
            <a:avLst/>
          </a:prstGeom>
          <a:noFill/>
          <a:ln w="9525">
            <a:noFill/>
            <a:miter lim="800000"/>
            <a:headEnd/>
            <a:tailEnd/>
          </a:ln>
          <a:effectLst/>
        </p:spPr>
      </p:pic>
      <p:pic>
        <p:nvPicPr>
          <p:cNvPr id="13317" name="Picture 5"/>
          <p:cNvPicPr>
            <a:picLocks noChangeAspect="1" noChangeArrowheads="1"/>
          </p:cNvPicPr>
          <p:nvPr/>
        </p:nvPicPr>
        <p:blipFill>
          <a:blip r:embed="rId3"/>
          <a:srcRect/>
          <a:stretch>
            <a:fillRect/>
          </a:stretch>
        </p:blipFill>
        <p:spPr bwMode="auto">
          <a:xfrm>
            <a:off x="857224" y="2500306"/>
            <a:ext cx="2362200" cy="1266825"/>
          </a:xfrm>
          <a:prstGeom prst="rect">
            <a:avLst/>
          </a:prstGeom>
          <a:noFill/>
          <a:ln w="9525">
            <a:noFill/>
            <a:miter lim="800000"/>
            <a:headEnd/>
            <a:tailEnd/>
          </a:ln>
          <a:effectLst/>
        </p:spPr>
      </p:pic>
      <p:sp>
        <p:nvSpPr>
          <p:cNvPr id="13" name="TextBox 12"/>
          <p:cNvSpPr txBox="1"/>
          <p:nvPr/>
        </p:nvSpPr>
        <p:spPr>
          <a:xfrm>
            <a:off x="3714744" y="1428736"/>
            <a:ext cx="5143536" cy="3785652"/>
          </a:xfrm>
          <a:prstGeom prst="rect">
            <a:avLst/>
          </a:prstGeom>
          <a:noFill/>
        </p:spPr>
        <p:txBody>
          <a:bodyPr wrap="square" rtlCol="0">
            <a:spAutoFit/>
          </a:bodyPr>
          <a:lstStyle/>
          <a:p>
            <a:r>
              <a:rPr lang="en-CA" sz="2000" dirty="0" smtClean="0"/>
              <a:t>Students are able to save information as .</a:t>
            </a:r>
            <a:r>
              <a:rPr lang="en-CA" sz="2000" dirty="0" err="1" smtClean="0"/>
              <a:t>pdf</a:t>
            </a:r>
            <a:r>
              <a:rPr lang="en-CA" sz="2000" dirty="0" smtClean="0"/>
              <a:t> files, print directly from the database and save pages for later. </a:t>
            </a:r>
          </a:p>
          <a:p>
            <a:endParaRPr lang="en-CA" sz="2000" dirty="0" smtClean="0"/>
          </a:p>
          <a:p>
            <a:r>
              <a:rPr lang="en-CA" sz="2000" dirty="0" smtClean="0"/>
              <a:t>They are also able to share this information through social media, making this a fun and educational experience.</a:t>
            </a:r>
          </a:p>
          <a:p>
            <a:endParaRPr lang="en-CA" sz="2000" dirty="0" smtClean="0"/>
          </a:p>
          <a:p>
            <a:r>
              <a:rPr lang="en-CA" sz="2000" dirty="0" smtClean="0"/>
              <a:t>The design is a lot like a webpage, so it is very intuitive for students who are comfortable being online.</a:t>
            </a:r>
            <a:endParaRPr lang="en-CA" sz="2000" dirty="0"/>
          </a:p>
        </p:txBody>
      </p:sp>
      <p:sp>
        <p:nvSpPr>
          <p:cNvPr id="9" name="Title 1"/>
          <p:cNvSpPr>
            <a:spLocks noGrp="1"/>
          </p:cNvSpPr>
          <p:nvPr>
            <p:ph type="title"/>
          </p:nvPr>
        </p:nvSpPr>
        <p:spPr>
          <a:xfrm>
            <a:off x="457200" y="274638"/>
            <a:ext cx="8229600" cy="1143000"/>
          </a:xfrm>
        </p:spPr>
        <p:txBody>
          <a:bodyPr/>
          <a:lstStyle/>
          <a:p>
            <a:r>
              <a:rPr lang="en-US" dirty="0" err="1" smtClean="0"/>
              <a:t>Grzimek’s</a:t>
            </a:r>
            <a:r>
              <a:rPr lang="en-US" dirty="0" smtClean="0"/>
              <a:t> Animal Life</a:t>
            </a:r>
            <a:endParaRPr lang="en-CA"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285720" y="1357298"/>
            <a:ext cx="4966276" cy="4250299"/>
          </a:xfrm>
          <a:prstGeom prst="rect">
            <a:avLst/>
          </a:prstGeom>
          <a:noFill/>
          <a:ln w="9525">
            <a:noFill/>
            <a:miter lim="800000"/>
            <a:headEnd/>
            <a:tailEnd/>
          </a:ln>
          <a:effectLst/>
        </p:spPr>
      </p:pic>
      <p:sp>
        <p:nvSpPr>
          <p:cNvPr id="5" name="TextBox 4"/>
          <p:cNvSpPr txBox="1"/>
          <p:nvPr/>
        </p:nvSpPr>
        <p:spPr>
          <a:xfrm>
            <a:off x="5500694" y="1428736"/>
            <a:ext cx="3286148" cy="4093428"/>
          </a:xfrm>
          <a:prstGeom prst="rect">
            <a:avLst/>
          </a:prstGeom>
          <a:noFill/>
        </p:spPr>
        <p:txBody>
          <a:bodyPr wrap="square" rtlCol="0">
            <a:spAutoFit/>
          </a:bodyPr>
          <a:lstStyle/>
          <a:p>
            <a:r>
              <a:rPr lang="en-CA" sz="2000" dirty="0" smtClean="0"/>
              <a:t>This database is for higher level student research. It holds biographical information, overviews, full-text literary criticism, reviews  and links to full texts, where available.</a:t>
            </a:r>
          </a:p>
          <a:p>
            <a:endParaRPr lang="en-CA" sz="2000" dirty="0" smtClean="0"/>
          </a:p>
          <a:p>
            <a:r>
              <a:rPr lang="en-CA" sz="2000" dirty="0" smtClean="0"/>
              <a:t>Students can search or browse the content of this database.</a:t>
            </a:r>
            <a:endParaRPr lang="en-CA" sz="2000" dirty="0"/>
          </a:p>
        </p:txBody>
      </p:sp>
      <p:sp>
        <p:nvSpPr>
          <p:cNvPr id="8" name="Title 1"/>
          <p:cNvSpPr>
            <a:spLocks noGrp="1"/>
          </p:cNvSpPr>
          <p:nvPr>
            <p:ph type="title"/>
          </p:nvPr>
        </p:nvSpPr>
        <p:spPr>
          <a:xfrm>
            <a:off x="457200" y="274638"/>
            <a:ext cx="8229600" cy="1143000"/>
          </a:xfrm>
        </p:spPr>
        <p:txBody>
          <a:bodyPr/>
          <a:lstStyle/>
          <a:p>
            <a:r>
              <a:rPr lang="en-US" dirty="0" smtClean="0"/>
              <a:t>Literature Resource Center</a:t>
            </a:r>
            <a:endParaRPr lang="en-CA"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PebbleGo</a:t>
            </a:r>
            <a:endParaRPr lang="en-CA" dirty="0"/>
          </a:p>
        </p:txBody>
      </p:sp>
      <p:sp>
        <p:nvSpPr>
          <p:cNvPr id="4" name="TextBox 3"/>
          <p:cNvSpPr txBox="1"/>
          <p:nvPr/>
        </p:nvSpPr>
        <p:spPr>
          <a:xfrm>
            <a:off x="214282" y="1214422"/>
            <a:ext cx="8786874" cy="1015663"/>
          </a:xfrm>
          <a:prstGeom prst="rect">
            <a:avLst/>
          </a:prstGeom>
          <a:noFill/>
        </p:spPr>
        <p:txBody>
          <a:bodyPr wrap="square" rtlCol="0">
            <a:spAutoFit/>
          </a:bodyPr>
          <a:lstStyle/>
          <a:p>
            <a:pPr lvl="1">
              <a:buNone/>
            </a:pPr>
            <a:r>
              <a:rPr lang="en-CA" sz="2000" dirty="0" err="1" smtClean="0">
                <a:latin typeface="+mj-lt"/>
              </a:rPr>
              <a:t>PebbleGo</a:t>
            </a:r>
            <a:r>
              <a:rPr lang="en-CA" sz="2000" dirty="0" smtClean="0">
                <a:latin typeface="+mj-lt"/>
              </a:rPr>
              <a:t> has databases full of information and easy to navigate. On the front page there are two choices for databases: Animals and Earth and Space.</a:t>
            </a:r>
            <a:endParaRPr lang="en-CA" sz="2000" dirty="0">
              <a:latin typeface="+mj-lt"/>
            </a:endParaRPr>
          </a:p>
        </p:txBody>
      </p:sp>
      <p:pic>
        <p:nvPicPr>
          <p:cNvPr id="5" name="Picture 4" descr="pebbleGo-animals-demo.png"/>
          <p:cNvPicPr>
            <a:picLocks noChangeAspect="1"/>
          </p:cNvPicPr>
          <p:nvPr/>
        </p:nvPicPr>
        <p:blipFill>
          <a:blip r:embed="rId2"/>
          <a:stretch>
            <a:fillRect/>
          </a:stretch>
        </p:blipFill>
        <p:spPr>
          <a:xfrm>
            <a:off x="670992" y="2714620"/>
            <a:ext cx="3329504" cy="2890885"/>
          </a:xfrm>
          <a:prstGeom prst="rect">
            <a:avLst/>
          </a:prstGeom>
        </p:spPr>
      </p:pic>
      <p:pic>
        <p:nvPicPr>
          <p:cNvPr id="6" name="Picture 5" descr="pebbleGo-earthScience-demo.png"/>
          <p:cNvPicPr>
            <a:picLocks noChangeAspect="1"/>
          </p:cNvPicPr>
          <p:nvPr/>
        </p:nvPicPr>
        <p:blipFill>
          <a:blip r:embed="rId3"/>
          <a:stretch>
            <a:fillRect/>
          </a:stretch>
        </p:blipFill>
        <p:spPr>
          <a:xfrm>
            <a:off x="4600082" y="2714620"/>
            <a:ext cx="3329504" cy="2890886"/>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PebbleGo</a:t>
            </a:r>
            <a:r>
              <a:rPr lang="en-CA" dirty="0" smtClean="0"/>
              <a:t> - Animals</a:t>
            </a:r>
            <a:endParaRPr lang="en-CA" dirty="0"/>
          </a:p>
        </p:txBody>
      </p:sp>
      <p:pic>
        <p:nvPicPr>
          <p:cNvPr id="5122" name="Picture 2"/>
          <p:cNvPicPr>
            <a:picLocks noChangeAspect="1" noChangeArrowheads="1"/>
          </p:cNvPicPr>
          <p:nvPr/>
        </p:nvPicPr>
        <p:blipFill>
          <a:blip r:embed="rId2"/>
          <a:srcRect/>
          <a:stretch>
            <a:fillRect/>
          </a:stretch>
        </p:blipFill>
        <p:spPr bwMode="auto">
          <a:xfrm>
            <a:off x="1071538" y="2357430"/>
            <a:ext cx="6786610" cy="4330262"/>
          </a:xfrm>
          <a:prstGeom prst="rect">
            <a:avLst/>
          </a:prstGeom>
          <a:noFill/>
          <a:ln w="9525">
            <a:noFill/>
            <a:miter lim="800000"/>
            <a:headEnd/>
            <a:tailEnd/>
          </a:ln>
          <a:effectLst/>
        </p:spPr>
      </p:pic>
      <p:sp>
        <p:nvSpPr>
          <p:cNvPr id="7" name="TextBox 6"/>
          <p:cNvSpPr txBox="1"/>
          <p:nvPr/>
        </p:nvSpPr>
        <p:spPr>
          <a:xfrm>
            <a:off x="642910" y="1357298"/>
            <a:ext cx="8001056" cy="707886"/>
          </a:xfrm>
          <a:prstGeom prst="rect">
            <a:avLst/>
          </a:prstGeom>
          <a:noFill/>
        </p:spPr>
        <p:txBody>
          <a:bodyPr wrap="square" rtlCol="0">
            <a:spAutoFit/>
          </a:bodyPr>
          <a:lstStyle/>
          <a:p>
            <a:r>
              <a:rPr lang="en-CA" sz="2000" dirty="0" smtClean="0"/>
              <a:t>In the Animals DB you are able to search specific keywords or browse through the collections.</a:t>
            </a:r>
            <a:endParaRPr lang="en-CA" sz="20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PebbleGo</a:t>
            </a:r>
            <a:r>
              <a:rPr lang="en-CA" dirty="0" smtClean="0"/>
              <a:t> - Animals</a:t>
            </a:r>
            <a:endParaRPr lang="en-CA" dirty="0"/>
          </a:p>
        </p:txBody>
      </p:sp>
      <p:sp>
        <p:nvSpPr>
          <p:cNvPr id="7" name="TextBox 6"/>
          <p:cNvSpPr txBox="1"/>
          <p:nvPr/>
        </p:nvSpPr>
        <p:spPr>
          <a:xfrm>
            <a:off x="285720" y="1285860"/>
            <a:ext cx="8429684" cy="707886"/>
          </a:xfrm>
          <a:prstGeom prst="rect">
            <a:avLst/>
          </a:prstGeom>
          <a:noFill/>
        </p:spPr>
        <p:txBody>
          <a:bodyPr wrap="square" rtlCol="0">
            <a:spAutoFit/>
          </a:bodyPr>
          <a:lstStyle/>
          <a:p>
            <a:r>
              <a:rPr lang="en-CA" sz="2000" dirty="0" smtClean="0"/>
              <a:t>Students can listen, watch, and read about their topic. The interface is very user friendly.</a:t>
            </a:r>
            <a:endParaRPr lang="en-CA" sz="2000" dirty="0"/>
          </a:p>
        </p:txBody>
      </p:sp>
      <p:pic>
        <p:nvPicPr>
          <p:cNvPr id="7170" name="Picture 2"/>
          <p:cNvPicPr>
            <a:picLocks noChangeAspect="1" noChangeArrowheads="1"/>
          </p:cNvPicPr>
          <p:nvPr/>
        </p:nvPicPr>
        <p:blipFill>
          <a:blip r:embed="rId2"/>
          <a:srcRect/>
          <a:stretch>
            <a:fillRect/>
          </a:stretch>
        </p:blipFill>
        <p:spPr bwMode="auto">
          <a:xfrm>
            <a:off x="928662" y="2143116"/>
            <a:ext cx="7105663" cy="39697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PebbleGo</a:t>
            </a:r>
            <a:r>
              <a:rPr lang="en-CA" dirty="0" smtClean="0"/>
              <a:t>- Earth and Space</a:t>
            </a:r>
            <a:endParaRPr lang="en-CA" dirty="0"/>
          </a:p>
        </p:txBody>
      </p:sp>
      <p:sp>
        <p:nvSpPr>
          <p:cNvPr id="7" name="TextBox 6"/>
          <p:cNvSpPr txBox="1"/>
          <p:nvPr/>
        </p:nvSpPr>
        <p:spPr>
          <a:xfrm>
            <a:off x="285720" y="1214422"/>
            <a:ext cx="8643998" cy="1200329"/>
          </a:xfrm>
          <a:prstGeom prst="rect">
            <a:avLst/>
          </a:prstGeom>
          <a:noFill/>
        </p:spPr>
        <p:txBody>
          <a:bodyPr wrap="square" rtlCol="0">
            <a:spAutoFit/>
          </a:bodyPr>
          <a:lstStyle/>
          <a:p>
            <a:r>
              <a:rPr lang="en-CA" sz="2400" dirty="0" smtClean="0"/>
              <a:t>In the Earth and Space DB is the same as the Animals database. Students are able to search or browse collections.</a:t>
            </a:r>
            <a:endParaRPr lang="en-CA" sz="2400" dirty="0"/>
          </a:p>
        </p:txBody>
      </p:sp>
      <p:pic>
        <p:nvPicPr>
          <p:cNvPr id="6146" name="Picture 2"/>
          <p:cNvPicPr>
            <a:picLocks noChangeAspect="1" noChangeArrowheads="1"/>
          </p:cNvPicPr>
          <p:nvPr/>
        </p:nvPicPr>
        <p:blipFill>
          <a:blip r:embed="rId2"/>
          <a:srcRect/>
          <a:stretch>
            <a:fillRect/>
          </a:stretch>
        </p:blipFill>
        <p:spPr bwMode="auto">
          <a:xfrm>
            <a:off x="928662" y="2428868"/>
            <a:ext cx="6839124" cy="431007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PebbleGo</a:t>
            </a:r>
            <a:r>
              <a:rPr lang="en-CA" dirty="0" smtClean="0"/>
              <a:t> – Earth and Space</a:t>
            </a:r>
            <a:endParaRPr lang="en-CA" dirty="0"/>
          </a:p>
        </p:txBody>
      </p:sp>
      <p:sp>
        <p:nvSpPr>
          <p:cNvPr id="7" name="TextBox 6"/>
          <p:cNvSpPr txBox="1"/>
          <p:nvPr/>
        </p:nvSpPr>
        <p:spPr>
          <a:xfrm>
            <a:off x="357158" y="1285860"/>
            <a:ext cx="8143932" cy="707886"/>
          </a:xfrm>
          <a:prstGeom prst="rect">
            <a:avLst/>
          </a:prstGeom>
          <a:noFill/>
        </p:spPr>
        <p:txBody>
          <a:bodyPr wrap="square" rtlCol="0">
            <a:spAutoFit/>
          </a:bodyPr>
          <a:lstStyle/>
          <a:p>
            <a:r>
              <a:rPr lang="en-CA" sz="2000" dirty="0" smtClean="0"/>
              <a:t>With the same multi-media tools, </a:t>
            </a:r>
            <a:r>
              <a:rPr lang="en-CA" sz="2000" dirty="0" err="1" smtClean="0"/>
              <a:t>PebbleGo</a:t>
            </a:r>
            <a:r>
              <a:rPr lang="en-CA" sz="2000" dirty="0" smtClean="0"/>
              <a:t> makes learning both easy and fun for students.</a:t>
            </a:r>
            <a:endParaRPr lang="en-CA" sz="2000" dirty="0"/>
          </a:p>
        </p:txBody>
      </p:sp>
      <p:pic>
        <p:nvPicPr>
          <p:cNvPr id="8194" name="Picture 2"/>
          <p:cNvPicPr>
            <a:picLocks noChangeAspect="1" noChangeArrowheads="1"/>
          </p:cNvPicPr>
          <p:nvPr/>
        </p:nvPicPr>
        <p:blipFill>
          <a:blip r:embed="rId2"/>
          <a:srcRect/>
          <a:stretch>
            <a:fillRect/>
          </a:stretch>
        </p:blipFill>
        <p:spPr bwMode="auto">
          <a:xfrm>
            <a:off x="1071538" y="2357430"/>
            <a:ext cx="6929454" cy="37967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TumbleBooks</a:t>
            </a:r>
            <a:endParaRPr lang="en-CA" dirty="0"/>
          </a:p>
        </p:txBody>
      </p:sp>
      <p:pic>
        <p:nvPicPr>
          <p:cNvPr id="10242" name="Picture 2"/>
          <p:cNvPicPr>
            <a:picLocks noChangeAspect="1" noChangeArrowheads="1"/>
          </p:cNvPicPr>
          <p:nvPr/>
        </p:nvPicPr>
        <p:blipFill>
          <a:blip r:embed="rId2"/>
          <a:srcRect/>
          <a:stretch>
            <a:fillRect/>
          </a:stretch>
        </p:blipFill>
        <p:spPr bwMode="auto">
          <a:xfrm>
            <a:off x="1142976" y="1428736"/>
            <a:ext cx="6305550" cy="1057275"/>
          </a:xfrm>
          <a:prstGeom prst="rect">
            <a:avLst/>
          </a:prstGeom>
          <a:noFill/>
          <a:ln w="9525">
            <a:noFill/>
            <a:miter lim="800000"/>
            <a:headEnd/>
            <a:tailEnd/>
          </a:ln>
          <a:effectLst/>
        </p:spPr>
      </p:pic>
      <p:sp>
        <p:nvSpPr>
          <p:cNvPr id="6" name="TextBox 5"/>
          <p:cNvSpPr txBox="1"/>
          <p:nvPr/>
        </p:nvSpPr>
        <p:spPr>
          <a:xfrm>
            <a:off x="714348" y="2643182"/>
            <a:ext cx="7358114" cy="3416320"/>
          </a:xfrm>
          <a:prstGeom prst="rect">
            <a:avLst/>
          </a:prstGeom>
          <a:noFill/>
        </p:spPr>
        <p:txBody>
          <a:bodyPr wrap="square" rtlCol="0">
            <a:spAutoFit/>
          </a:bodyPr>
          <a:lstStyle/>
          <a:p>
            <a:r>
              <a:rPr lang="en-CA" sz="2400" dirty="0" smtClean="0"/>
              <a:t>When you are on the Bruce County Public Library main Research page, there are three links associated with </a:t>
            </a:r>
            <a:r>
              <a:rPr lang="en-CA" sz="2400" dirty="0" err="1" smtClean="0"/>
              <a:t>TumbleBooks</a:t>
            </a:r>
            <a:r>
              <a:rPr lang="en-CA" sz="2400" dirty="0" smtClean="0"/>
              <a:t>, and they all take you to different places.</a:t>
            </a:r>
          </a:p>
          <a:p>
            <a:endParaRPr lang="en-CA" sz="2400" dirty="0" smtClean="0"/>
          </a:p>
          <a:p>
            <a:pPr>
              <a:buFont typeface="Arial" pitchFamily="34" charset="0"/>
              <a:buChar char="•"/>
            </a:pPr>
            <a:r>
              <a:rPr lang="en-CA" sz="2400" dirty="0" smtClean="0"/>
              <a:t> </a:t>
            </a:r>
            <a:r>
              <a:rPr lang="en-CA" sz="2400" dirty="0" err="1" smtClean="0"/>
              <a:t>TumbleBook</a:t>
            </a:r>
            <a:r>
              <a:rPr lang="en-CA" sz="2400" dirty="0" smtClean="0"/>
              <a:t> Library</a:t>
            </a:r>
          </a:p>
          <a:p>
            <a:pPr>
              <a:buFont typeface="Arial" pitchFamily="34" charset="0"/>
              <a:buChar char="•"/>
            </a:pPr>
            <a:r>
              <a:rPr lang="en-CA" sz="2400" dirty="0" smtClean="0"/>
              <a:t> Audio Book Cloud</a:t>
            </a:r>
          </a:p>
          <a:p>
            <a:pPr>
              <a:buFont typeface="Arial" pitchFamily="34" charset="0"/>
              <a:buChar char="•"/>
            </a:pPr>
            <a:r>
              <a:rPr lang="en-CA" sz="2400" dirty="0" smtClean="0"/>
              <a:t> Tumble </a:t>
            </a:r>
            <a:r>
              <a:rPr lang="en-CA" sz="2400" dirty="0" err="1" smtClean="0"/>
              <a:t>Readables</a:t>
            </a:r>
            <a:endParaRPr lang="en-CA" sz="2400" dirty="0" smtClean="0"/>
          </a:p>
          <a:p>
            <a:endParaRPr lang="en-CA"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1775191"/>
            <a:ext cx="8572560" cy="4625609"/>
          </a:xfrm>
        </p:spPr>
        <p:txBody>
          <a:bodyPr>
            <a:normAutofit/>
          </a:bodyPr>
          <a:lstStyle/>
          <a:p>
            <a:pPr>
              <a:buNone/>
            </a:pPr>
            <a:r>
              <a:rPr lang="en-CA" sz="4300" dirty="0" smtClean="0">
                <a:solidFill>
                  <a:schemeClr val="bg2">
                    <a:lumMod val="10000"/>
                  </a:schemeClr>
                </a:solidFill>
              </a:rPr>
              <a:t>www.library.brucecounty.on.ca</a:t>
            </a:r>
          </a:p>
          <a:p>
            <a:endParaRPr lang="en-CA" dirty="0" smtClean="0"/>
          </a:p>
          <a:p>
            <a:pPr>
              <a:buNone/>
            </a:pPr>
            <a:r>
              <a:rPr lang="en-CA" sz="2200" dirty="0" smtClean="0"/>
              <a:t>You will find this website on your library card. You can also access it from the Bruce County main page (www.brucecounty.on.ca)</a:t>
            </a:r>
          </a:p>
          <a:p>
            <a:pPr>
              <a:buNone/>
            </a:pPr>
            <a:endParaRPr lang="en-CA" sz="2200" dirty="0" smtClean="0"/>
          </a:p>
          <a:p>
            <a:pPr>
              <a:buNone/>
            </a:pPr>
            <a:r>
              <a:rPr lang="en-CA" sz="2200" dirty="0" smtClean="0"/>
              <a:t>This website is your link to our online world. This, combined with your </a:t>
            </a:r>
            <a:r>
              <a:rPr lang="en-CA" sz="2200" b="1" dirty="0" smtClean="0"/>
              <a:t>library card number </a:t>
            </a:r>
            <a:r>
              <a:rPr lang="en-CA" sz="2200" dirty="0" smtClean="0"/>
              <a:t>and </a:t>
            </a:r>
            <a:r>
              <a:rPr lang="en-CA" sz="2200" b="1" dirty="0" smtClean="0"/>
              <a:t>pin number </a:t>
            </a:r>
            <a:r>
              <a:rPr lang="en-CA" sz="2200" dirty="0" smtClean="0"/>
              <a:t>allows you to access all of our databases and our online library of eBooks and </a:t>
            </a:r>
            <a:r>
              <a:rPr lang="en-CA" sz="2200" dirty="0" err="1" smtClean="0"/>
              <a:t>audiobooks</a:t>
            </a:r>
            <a:r>
              <a:rPr lang="en-CA" sz="2200" dirty="0" smtClean="0"/>
              <a:t>.</a:t>
            </a:r>
          </a:p>
        </p:txBody>
      </p:sp>
      <p:sp>
        <p:nvSpPr>
          <p:cNvPr id="2" name="Title 1"/>
          <p:cNvSpPr>
            <a:spLocks noGrp="1"/>
          </p:cNvSpPr>
          <p:nvPr>
            <p:ph type="title"/>
          </p:nvPr>
        </p:nvSpPr>
        <p:spPr/>
        <p:txBody>
          <a:bodyPr>
            <a:normAutofit/>
          </a:bodyPr>
          <a:lstStyle/>
          <a:p>
            <a:r>
              <a:rPr lang="en-CA" dirty="0" smtClean="0"/>
              <a:t>The Website</a:t>
            </a:r>
            <a:endParaRPr lang="en-CA"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Tumblebook</a:t>
            </a:r>
            <a:r>
              <a:rPr lang="en-CA" dirty="0" smtClean="0"/>
              <a:t> Library</a:t>
            </a:r>
            <a:endParaRPr lang="en-CA" dirty="0"/>
          </a:p>
        </p:txBody>
      </p:sp>
      <p:sp>
        <p:nvSpPr>
          <p:cNvPr id="5" name="TextBox 4"/>
          <p:cNvSpPr txBox="1"/>
          <p:nvPr/>
        </p:nvSpPr>
        <p:spPr>
          <a:xfrm>
            <a:off x="500034" y="1428736"/>
            <a:ext cx="8001056" cy="1323439"/>
          </a:xfrm>
          <a:prstGeom prst="rect">
            <a:avLst/>
          </a:prstGeom>
          <a:noFill/>
        </p:spPr>
        <p:txBody>
          <a:bodyPr wrap="square" rtlCol="0">
            <a:spAutoFit/>
          </a:bodyPr>
          <a:lstStyle/>
          <a:p>
            <a:r>
              <a:rPr lang="en-CA" sz="2000" dirty="0" err="1" smtClean="0">
                <a:latin typeface="+mj-lt"/>
              </a:rPr>
              <a:t>TumbleBook</a:t>
            </a:r>
            <a:r>
              <a:rPr lang="en-CA" sz="2000" dirty="0" smtClean="0">
                <a:latin typeface="+mj-lt"/>
              </a:rPr>
              <a:t> Library is an online collection of </a:t>
            </a:r>
            <a:r>
              <a:rPr lang="en-CA" sz="2000" dirty="0" err="1" smtClean="0">
                <a:latin typeface="+mj-lt"/>
              </a:rPr>
              <a:t>TumbleBooks</a:t>
            </a:r>
            <a:r>
              <a:rPr lang="en-CA" sz="2000" dirty="0" smtClean="0">
                <a:latin typeface="+mj-lt"/>
              </a:rPr>
              <a:t> – animated, talking picture books which teach kids the joy of reading in a fun format.</a:t>
            </a:r>
            <a:br>
              <a:rPr lang="en-CA" sz="2000" dirty="0" smtClean="0">
                <a:latin typeface="+mj-lt"/>
              </a:rPr>
            </a:br>
            <a:endParaRPr lang="en-CA" sz="2000" dirty="0">
              <a:latin typeface="+mj-lt"/>
            </a:endParaRPr>
          </a:p>
        </p:txBody>
      </p:sp>
      <p:pic>
        <p:nvPicPr>
          <p:cNvPr id="7" name="Picture 6" descr="TumbleBooks.jpg"/>
          <p:cNvPicPr>
            <a:picLocks noChangeAspect="1"/>
          </p:cNvPicPr>
          <p:nvPr/>
        </p:nvPicPr>
        <p:blipFill>
          <a:blip r:embed="rId2"/>
          <a:stretch>
            <a:fillRect/>
          </a:stretch>
        </p:blipFill>
        <p:spPr>
          <a:xfrm>
            <a:off x="642910" y="2571744"/>
            <a:ext cx="7286676" cy="3738383"/>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TumbleBook</a:t>
            </a:r>
            <a:r>
              <a:rPr lang="en-CA" dirty="0" smtClean="0"/>
              <a:t> Library</a:t>
            </a:r>
            <a:endParaRPr lang="en-CA" dirty="0"/>
          </a:p>
        </p:txBody>
      </p:sp>
      <p:sp>
        <p:nvSpPr>
          <p:cNvPr id="5" name="TextBox 4"/>
          <p:cNvSpPr txBox="1"/>
          <p:nvPr/>
        </p:nvSpPr>
        <p:spPr>
          <a:xfrm>
            <a:off x="428596" y="1214422"/>
            <a:ext cx="8715404" cy="1323439"/>
          </a:xfrm>
          <a:prstGeom prst="rect">
            <a:avLst/>
          </a:prstGeom>
          <a:noFill/>
        </p:spPr>
        <p:txBody>
          <a:bodyPr wrap="square" rtlCol="0">
            <a:spAutoFit/>
          </a:bodyPr>
          <a:lstStyle/>
          <a:p>
            <a:r>
              <a:rPr lang="en-CA" sz="2000" dirty="0" err="1" smtClean="0">
                <a:latin typeface="+mj-lt"/>
              </a:rPr>
              <a:t>TumbleBooks</a:t>
            </a:r>
            <a:r>
              <a:rPr lang="en-CA" sz="2000" dirty="0" smtClean="0">
                <a:latin typeface="+mj-lt"/>
              </a:rPr>
              <a:t> are created by adding animation, sound, music and narration to existing picture books in order to produce an electronic picture book which you can read, or have read to you. </a:t>
            </a:r>
            <a:r>
              <a:rPr lang="en-CA" sz="2000" dirty="0" err="1" smtClean="0"/>
              <a:t>Tumblebooks</a:t>
            </a:r>
            <a:r>
              <a:rPr lang="en-CA" sz="2000" dirty="0" smtClean="0"/>
              <a:t> has both fiction and non-fiction books for kids.</a:t>
            </a:r>
            <a:endParaRPr lang="en-CA" sz="2000" dirty="0" smtClean="0">
              <a:latin typeface="+mj-lt"/>
            </a:endParaRPr>
          </a:p>
        </p:txBody>
      </p:sp>
      <p:pic>
        <p:nvPicPr>
          <p:cNvPr id="8" name="Picture 7" descr="TumbleBooks2.jpg"/>
          <p:cNvPicPr>
            <a:picLocks noChangeAspect="1"/>
          </p:cNvPicPr>
          <p:nvPr/>
        </p:nvPicPr>
        <p:blipFill>
          <a:blip r:embed="rId2"/>
          <a:stretch>
            <a:fillRect/>
          </a:stretch>
        </p:blipFill>
        <p:spPr>
          <a:xfrm>
            <a:off x="500034" y="2571743"/>
            <a:ext cx="8143932" cy="4065077"/>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TumbleBook</a:t>
            </a:r>
            <a:r>
              <a:rPr lang="en-CA" dirty="0" smtClean="0"/>
              <a:t> Library</a:t>
            </a:r>
            <a:endParaRPr lang="en-CA" dirty="0"/>
          </a:p>
        </p:txBody>
      </p:sp>
      <p:sp>
        <p:nvSpPr>
          <p:cNvPr id="5" name="TextBox 4"/>
          <p:cNvSpPr txBox="1"/>
          <p:nvPr/>
        </p:nvSpPr>
        <p:spPr>
          <a:xfrm>
            <a:off x="428596" y="1285860"/>
            <a:ext cx="8429652" cy="707886"/>
          </a:xfrm>
          <a:prstGeom prst="rect">
            <a:avLst/>
          </a:prstGeom>
          <a:noFill/>
        </p:spPr>
        <p:txBody>
          <a:bodyPr wrap="square" rtlCol="0">
            <a:spAutoFit/>
          </a:bodyPr>
          <a:lstStyle/>
          <a:p>
            <a:r>
              <a:rPr lang="en-CA" sz="2000" dirty="0" err="1" smtClean="0">
                <a:latin typeface="+mj-lt"/>
              </a:rPr>
              <a:t>TumbleBook</a:t>
            </a:r>
            <a:r>
              <a:rPr lang="en-CA" sz="2000" dirty="0" smtClean="0">
                <a:latin typeface="+mj-lt"/>
              </a:rPr>
              <a:t> Library also has other kid-friendly features, such as puzzles and games, tumble TV and language learning. </a:t>
            </a:r>
            <a:endParaRPr lang="en-CA" sz="2000" dirty="0">
              <a:latin typeface="+mj-lt"/>
            </a:endParaRPr>
          </a:p>
        </p:txBody>
      </p:sp>
      <p:pic>
        <p:nvPicPr>
          <p:cNvPr id="9" name="Picture 8" descr="TumbleBooks3.jpg"/>
          <p:cNvPicPr>
            <a:picLocks noChangeAspect="1"/>
          </p:cNvPicPr>
          <p:nvPr/>
        </p:nvPicPr>
        <p:blipFill>
          <a:blip r:embed="rId2"/>
          <a:stretch>
            <a:fillRect/>
          </a:stretch>
        </p:blipFill>
        <p:spPr>
          <a:xfrm>
            <a:off x="285720" y="2143116"/>
            <a:ext cx="8461460" cy="4439744"/>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Audio Book Cloud </a:t>
            </a:r>
            <a:endParaRPr lang="en-CA" dirty="0"/>
          </a:p>
        </p:txBody>
      </p:sp>
      <p:sp>
        <p:nvSpPr>
          <p:cNvPr id="5" name="TextBox 4"/>
          <p:cNvSpPr txBox="1"/>
          <p:nvPr/>
        </p:nvSpPr>
        <p:spPr>
          <a:xfrm>
            <a:off x="428596" y="1285860"/>
            <a:ext cx="8429652" cy="1015663"/>
          </a:xfrm>
          <a:prstGeom prst="rect">
            <a:avLst/>
          </a:prstGeom>
          <a:noFill/>
        </p:spPr>
        <p:txBody>
          <a:bodyPr wrap="square" rtlCol="0">
            <a:spAutoFit/>
          </a:bodyPr>
          <a:lstStyle/>
          <a:p>
            <a:r>
              <a:rPr lang="en-CA" sz="2000" dirty="0" smtClean="0">
                <a:latin typeface="+mj-lt"/>
              </a:rPr>
              <a:t>Audio Book Cloud is a database of </a:t>
            </a:r>
            <a:r>
              <a:rPr lang="en-CA" sz="2000" dirty="0" err="1" smtClean="0">
                <a:latin typeface="+mj-lt"/>
              </a:rPr>
              <a:t>audiobooks</a:t>
            </a:r>
            <a:r>
              <a:rPr lang="en-CA" sz="2000" dirty="0" smtClean="0">
                <a:latin typeface="+mj-lt"/>
              </a:rPr>
              <a:t> available for listening online. Some books can be downloaded, but all books can be enjoyed on the website.</a:t>
            </a:r>
            <a:endParaRPr lang="en-CA" sz="2000" dirty="0">
              <a:latin typeface="+mj-lt"/>
            </a:endParaRPr>
          </a:p>
        </p:txBody>
      </p:sp>
      <p:pic>
        <p:nvPicPr>
          <p:cNvPr id="11266" name="Picture 2"/>
          <p:cNvPicPr>
            <a:picLocks noChangeAspect="1" noChangeArrowheads="1"/>
          </p:cNvPicPr>
          <p:nvPr/>
        </p:nvPicPr>
        <p:blipFill>
          <a:blip r:embed="rId2"/>
          <a:srcRect/>
          <a:stretch>
            <a:fillRect/>
          </a:stretch>
        </p:blipFill>
        <p:spPr bwMode="auto">
          <a:xfrm>
            <a:off x="214282" y="2500306"/>
            <a:ext cx="8648711" cy="35995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Audio Book Cloud </a:t>
            </a:r>
            <a:endParaRPr lang="en-CA" dirty="0"/>
          </a:p>
        </p:txBody>
      </p:sp>
      <p:sp>
        <p:nvSpPr>
          <p:cNvPr id="5" name="TextBox 4"/>
          <p:cNvSpPr txBox="1"/>
          <p:nvPr/>
        </p:nvSpPr>
        <p:spPr>
          <a:xfrm>
            <a:off x="428596" y="1285860"/>
            <a:ext cx="8429652" cy="707886"/>
          </a:xfrm>
          <a:prstGeom prst="rect">
            <a:avLst/>
          </a:prstGeom>
          <a:noFill/>
        </p:spPr>
        <p:txBody>
          <a:bodyPr wrap="square" rtlCol="0">
            <a:spAutoFit/>
          </a:bodyPr>
          <a:lstStyle/>
          <a:p>
            <a:r>
              <a:rPr lang="en-CA" sz="2000" dirty="0" smtClean="0">
                <a:latin typeface="+mj-lt"/>
              </a:rPr>
              <a:t>This site is for adults and children, but students are able to specify children in their search.</a:t>
            </a:r>
            <a:endParaRPr lang="en-CA" sz="2000" dirty="0">
              <a:latin typeface="+mj-lt"/>
            </a:endParaRPr>
          </a:p>
        </p:txBody>
      </p:sp>
      <p:pic>
        <p:nvPicPr>
          <p:cNvPr id="11266" name="Picture 2"/>
          <p:cNvPicPr>
            <a:picLocks noChangeAspect="1" noChangeArrowheads="1"/>
          </p:cNvPicPr>
          <p:nvPr/>
        </p:nvPicPr>
        <p:blipFill>
          <a:blip r:embed="rId2"/>
          <a:srcRect/>
          <a:stretch>
            <a:fillRect/>
          </a:stretch>
        </p:blipFill>
        <p:spPr bwMode="auto">
          <a:xfrm>
            <a:off x="214282" y="2500306"/>
            <a:ext cx="8648711" cy="35995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Audio Book Cloud </a:t>
            </a:r>
            <a:endParaRPr lang="en-CA" dirty="0"/>
          </a:p>
        </p:txBody>
      </p:sp>
      <p:sp>
        <p:nvSpPr>
          <p:cNvPr id="5" name="TextBox 4"/>
          <p:cNvSpPr txBox="1"/>
          <p:nvPr/>
        </p:nvSpPr>
        <p:spPr>
          <a:xfrm>
            <a:off x="428596" y="1285860"/>
            <a:ext cx="8429652" cy="1631216"/>
          </a:xfrm>
          <a:prstGeom prst="rect">
            <a:avLst/>
          </a:prstGeom>
          <a:noFill/>
        </p:spPr>
        <p:txBody>
          <a:bodyPr wrap="square" rtlCol="0">
            <a:spAutoFit/>
          </a:bodyPr>
          <a:lstStyle/>
          <a:p>
            <a:r>
              <a:rPr lang="en-CA" sz="2000" dirty="0" smtClean="0">
                <a:latin typeface="+mj-lt"/>
              </a:rPr>
              <a:t>Students are always able to listen online, and sometimes able to download, depending on the book.</a:t>
            </a:r>
          </a:p>
          <a:p>
            <a:endParaRPr lang="en-CA" sz="2000" dirty="0" smtClean="0">
              <a:latin typeface="+mj-lt"/>
            </a:endParaRPr>
          </a:p>
          <a:p>
            <a:r>
              <a:rPr lang="en-CA" sz="2000" dirty="0" smtClean="0">
                <a:latin typeface="+mj-lt"/>
              </a:rPr>
              <a:t>Students can also find information on the book and read and write reviews. </a:t>
            </a:r>
            <a:endParaRPr lang="en-CA" sz="2000" dirty="0">
              <a:latin typeface="+mj-lt"/>
            </a:endParaRPr>
          </a:p>
        </p:txBody>
      </p:sp>
      <p:pic>
        <p:nvPicPr>
          <p:cNvPr id="12290" name="Picture 2"/>
          <p:cNvPicPr>
            <a:picLocks noChangeAspect="1" noChangeArrowheads="1"/>
          </p:cNvPicPr>
          <p:nvPr/>
        </p:nvPicPr>
        <p:blipFill>
          <a:blip r:embed="rId2"/>
          <a:srcRect/>
          <a:stretch>
            <a:fillRect/>
          </a:stretch>
        </p:blipFill>
        <p:spPr bwMode="auto">
          <a:xfrm>
            <a:off x="214282" y="3071810"/>
            <a:ext cx="8696800" cy="30003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Audio Book Cloud </a:t>
            </a:r>
            <a:endParaRPr lang="en-CA" dirty="0"/>
          </a:p>
        </p:txBody>
      </p:sp>
      <p:sp>
        <p:nvSpPr>
          <p:cNvPr id="5" name="TextBox 4"/>
          <p:cNvSpPr txBox="1"/>
          <p:nvPr/>
        </p:nvSpPr>
        <p:spPr>
          <a:xfrm>
            <a:off x="428596" y="1285860"/>
            <a:ext cx="8429652" cy="1015663"/>
          </a:xfrm>
          <a:prstGeom prst="rect">
            <a:avLst/>
          </a:prstGeom>
          <a:noFill/>
        </p:spPr>
        <p:txBody>
          <a:bodyPr wrap="square" rtlCol="0">
            <a:spAutoFit/>
          </a:bodyPr>
          <a:lstStyle/>
          <a:p>
            <a:r>
              <a:rPr lang="en-CA" sz="2000" dirty="0" smtClean="0">
                <a:latin typeface="+mj-lt"/>
              </a:rPr>
              <a:t>When student click on the book they want, the </a:t>
            </a:r>
            <a:r>
              <a:rPr lang="en-CA" sz="2000" dirty="0" err="1" smtClean="0">
                <a:latin typeface="+mj-lt"/>
              </a:rPr>
              <a:t>TumblePad</a:t>
            </a:r>
            <a:r>
              <a:rPr lang="en-CA" sz="2000" dirty="0" smtClean="0">
                <a:latin typeface="+mj-lt"/>
              </a:rPr>
              <a:t> opens, and here they can navigate through the book, set the volume, or bookmark pages to come back to. </a:t>
            </a:r>
            <a:endParaRPr lang="en-CA" sz="2000" dirty="0">
              <a:latin typeface="+mj-lt"/>
            </a:endParaRPr>
          </a:p>
        </p:txBody>
      </p:sp>
      <p:pic>
        <p:nvPicPr>
          <p:cNvPr id="13314" name="Picture 2"/>
          <p:cNvPicPr>
            <a:picLocks noChangeAspect="1" noChangeArrowheads="1"/>
          </p:cNvPicPr>
          <p:nvPr/>
        </p:nvPicPr>
        <p:blipFill>
          <a:blip r:embed="rId2"/>
          <a:srcRect/>
          <a:stretch>
            <a:fillRect/>
          </a:stretch>
        </p:blipFill>
        <p:spPr bwMode="auto">
          <a:xfrm>
            <a:off x="571472" y="2428868"/>
            <a:ext cx="7839075" cy="42481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TumbleReadables</a:t>
            </a:r>
            <a:endParaRPr lang="en-CA" dirty="0"/>
          </a:p>
        </p:txBody>
      </p:sp>
      <p:sp>
        <p:nvSpPr>
          <p:cNvPr id="5" name="TextBox 4"/>
          <p:cNvSpPr txBox="1"/>
          <p:nvPr/>
        </p:nvSpPr>
        <p:spPr>
          <a:xfrm>
            <a:off x="428596" y="1285860"/>
            <a:ext cx="8429652" cy="1015663"/>
          </a:xfrm>
          <a:prstGeom prst="rect">
            <a:avLst/>
          </a:prstGeom>
          <a:noFill/>
        </p:spPr>
        <p:txBody>
          <a:bodyPr wrap="square" rtlCol="0">
            <a:spAutoFit/>
          </a:bodyPr>
          <a:lstStyle/>
          <a:p>
            <a:r>
              <a:rPr lang="en-CA" sz="2000" dirty="0" err="1" smtClean="0">
                <a:latin typeface="+mj-lt"/>
              </a:rPr>
              <a:t>TumbleReadables</a:t>
            </a:r>
            <a:r>
              <a:rPr lang="en-CA" sz="2000" dirty="0" smtClean="0">
                <a:latin typeface="+mj-lt"/>
              </a:rPr>
              <a:t> is a lot like the Book Cloud, but with eBooks with audio instead of </a:t>
            </a:r>
            <a:r>
              <a:rPr lang="en-CA" sz="2000" dirty="0" err="1" smtClean="0">
                <a:latin typeface="+mj-lt"/>
              </a:rPr>
              <a:t>AudioBooks</a:t>
            </a:r>
            <a:r>
              <a:rPr lang="en-CA" sz="2000" dirty="0" smtClean="0">
                <a:latin typeface="+mj-lt"/>
              </a:rPr>
              <a:t>. It is also targeted specifically to youth.</a:t>
            </a:r>
            <a:endParaRPr lang="en-CA" sz="2000" dirty="0">
              <a:latin typeface="+mj-lt"/>
            </a:endParaRPr>
          </a:p>
        </p:txBody>
      </p:sp>
      <p:pic>
        <p:nvPicPr>
          <p:cNvPr id="14338" name="Picture 2"/>
          <p:cNvPicPr>
            <a:picLocks noChangeAspect="1" noChangeArrowheads="1"/>
          </p:cNvPicPr>
          <p:nvPr/>
        </p:nvPicPr>
        <p:blipFill>
          <a:blip r:embed="rId2"/>
          <a:srcRect/>
          <a:stretch>
            <a:fillRect/>
          </a:stretch>
        </p:blipFill>
        <p:spPr bwMode="auto">
          <a:xfrm>
            <a:off x="1357290" y="2214554"/>
            <a:ext cx="6502794" cy="452232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TumbleReadables</a:t>
            </a:r>
            <a:endParaRPr lang="en-CA" dirty="0"/>
          </a:p>
        </p:txBody>
      </p:sp>
      <p:sp>
        <p:nvSpPr>
          <p:cNvPr id="5" name="TextBox 4"/>
          <p:cNvSpPr txBox="1"/>
          <p:nvPr/>
        </p:nvSpPr>
        <p:spPr>
          <a:xfrm>
            <a:off x="500034" y="1214422"/>
            <a:ext cx="8429652" cy="1323439"/>
          </a:xfrm>
          <a:prstGeom prst="rect">
            <a:avLst/>
          </a:prstGeom>
          <a:noFill/>
        </p:spPr>
        <p:txBody>
          <a:bodyPr wrap="square" rtlCol="0">
            <a:spAutoFit/>
          </a:bodyPr>
          <a:lstStyle/>
          <a:p>
            <a:r>
              <a:rPr lang="en-CA" sz="2000" dirty="0" err="1" smtClean="0">
                <a:latin typeface="+mj-lt"/>
              </a:rPr>
              <a:t>TumbleReadables</a:t>
            </a:r>
            <a:r>
              <a:rPr lang="en-CA" sz="2000" dirty="0" smtClean="0">
                <a:latin typeface="+mj-lt"/>
              </a:rPr>
              <a:t> is searchable in the same way as the Book Cloud, and information is presented in the same way. With the </a:t>
            </a:r>
            <a:r>
              <a:rPr lang="en-CA" sz="2000" dirty="0" err="1" smtClean="0">
                <a:latin typeface="+mj-lt"/>
              </a:rPr>
              <a:t>Readables</a:t>
            </a:r>
            <a:r>
              <a:rPr lang="en-CA" sz="2000" dirty="0" smtClean="0">
                <a:latin typeface="+mj-lt"/>
              </a:rPr>
              <a:t>, though, there are links to a tumble quiz and lesson plans for teachers that connect to curriculum.</a:t>
            </a:r>
            <a:endParaRPr lang="en-CA" sz="2000" dirty="0">
              <a:latin typeface="+mj-lt"/>
            </a:endParaRPr>
          </a:p>
        </p:txBody>
      </p:sp>
      <p:pic>
        <p:nvPicPr>
          <p:cNvPr id="16386" name="Picture 2"/>
          <p:cNvPicPr>
            <a:picLocks noChangeAspect="1" noChangeArrowheads="1"/>
          </p:cNvPicPr>
          <p:nvPr/>
        </p:nvPicPr>
        <p:blipFill>
          <a:blip r:embed="rId2"/>
          <a:srcRect/>
          <a:stretch>
            <a:fillRect/>
          </a:stretch>
        </p:blipFill>
        <p:spPr bwMode="auto">
          <a:xfrm>
            <a:off x="1142976" y="2571744"/>
            <a:ext cx="7143800" cy="412568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TumbleReadables</a:t>
            </a:r>
            <a:endParaRPr lang="en-CA" dirty="0"/>
          </a:p>
        </p:txBody>
      </p:sp>
      <p:sp>
        <p:nvSpPr>
          <p:cNvPr id="5" name="TextBox 4"/>
          <p:cNvSpPr txBox="1"/>
          <p:nvPr/>
        </p:nvSpPr>
        <p:spPr>
          <a:xfrm>
            <a:off x="428596" y="1285860"/>
            <a:ext cx="8429652" cy="1015663"/>
          </a:xfrm>
          <a:prstGeom prst="rect">
            <a:avLst/>
          </a:prstGeom>
          <a:noFill/>
        </p:spPr>
        <p:txBody>
          <a:bodyPr wrap="square" rtlCol="0">
            <a:spAutoFit/>
          </a:bodyPr>
          <a:lstStyle/>
          <a:p>
            <a:r>
              <a:rPr lang="en-CA" sz="2000" dirty="0" smtClean="0">
                <a:latin typeface="+mj-lt"/>
              </a:rPr>
              <a:t>Students are able to read the books online, or choose to read along with the provided audio of the book. The sentence being read is highlighted to match the audio.</a:t>
            </a:r>
            <a:endParaRPr lang="en-CA" sz="2000" dirty="0">
              <a:latin typeface="+mj-lt"/>
            </a:endParaRPr>
          </a:p>
        </p:txBody>
      </p:sp>
      <p:pic>
        <p:nvPicPr>
          <p:cNvPr id="15362" name="Picture 2"/>
          <p:cNvPicPr>
            <a:picLocks noChangeAspect="1" noChangeArrowheads="1"/>
          </p:cNvPicPr>
          <p:nvPr/>
        </p:nvPicPr>
        <p:blipFill>
          <a:blip r:embed="rId2"/>
          <a:srcRect/>
          <a:stretch>
            <a:fillRect/>
          </a:stretch>
        </p:blipFill>
        <p:spPr bwMode="auto">
          <a:xfrm>
            <a:off x="642910" y="2357430"/>
            <a:ext cx="7431280" cy="438162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a:buNone/>
            </a:pPr>
            <a:r>
              <a:rPr lang="en-CA" b="1" dirty="0" smtClean="0"/>
              <a:t>4 important </a:t>
            </a:r>
          </a:p>
          <a:p>
            <a:pPr algn="r">
              <a:buNone/>
            </a:pPr>
            <a:r>
              <a:rPr lang="en-CA" b="1" dirty="0" smtClean="0"/>
              <a:t>links:</a:t>
            </a:r>
          </a:p>
          <a:p>
            <a:pPr algn="r">
              <a:buNone/>
            </a:pPr>
            <a:endParaRPr lang="en-CA" b="1" dirty="0" smtClean="0"/>
          </a:p>
          <a:p>
            <a:pPr algn="r"/>
            <a:r>
              <a:rPr lang="en-CA" sz="2800" b="1" dirty="0" smtClean="0"/>
              <a:t>Catalogue</a:t>
            </a:r>
          </a:p>
          <a:p>
            <a:pPr algn="r"/>
            <a:r>
              <a:rPr lang="en-CA" sz="2800" b="1" dirty="0" smtClean="0"/>
              <a:t>Research</a:t>
            </a:r>
          </a:p>
          <a:p>
            <a:pPr algn="r"/>
            <a:r>
              <a:rPr lang="en-CA" sz="2800" b="1" dirty="0" smtClean="0"/>
              <a:t>Download </a:t>
            </a:r>
          </a:p>
          <a:p>
            <a:pPr algn="r">
              <a:buNone/>
            </a:pPr>
            <a:r>
              <a:rPr lang="en-CA" sz="2800" b="1" dirty="0" smtClean="0"/>
              <a:t>Audio Books</a:t>
            </a:r>
          </a:p>
          <a:p>
            <a:pPr algn="r"/>
            <a:r>
              <a:rPr lang="en-CA" sz="2800" b="1" dirty="0" smtClean="0"/>
              <a:t>Download eBooks</a:t>
            </a:r>
          </a:p>
          <a:p>
            <a:endParaRPr lang="en-CA" dirty="0"/>
          </a:p>
        </p:txBody>
      </p:sp>
      <p:sp>
        <p:nvSpPr>
          <p:cNvPr id="2" name="Title 1"/>
          <p:cNvSpPr>
            <a:spLocks noGrp="1"/>
          </p:cNvSpPr>
          <p:nvPr>
            <p:ph type="title"/>
          </p:nvPr>
        </p:nvSpPr>
        <p:spPr/>
        <p:txBody>
          <a:bodyPr/>
          <a:lstStyle/>
          <a:p>
            <a:r>
              <a:rPr lang="en-CA" dirty="0" smtClean="0"/>
              <a:t>Important Links</a:t>
            </a:r>
            <a:endParaRPr lang="en-CA" dirty="0"/>
          </a:p>
        </p:txBody>
      </p:sp>
      <p:pic>
        <p:nvPicPr>
          <p:cNvPr id="1027" name="Picture 3"/>
          <p:cNvPicPr>
            <a:picLocks noChangeAspect="1" noChangeArrowheads="1"/>
          </p:cNvPicPr>
          <p:nvPr/>
        </p:nvPicPr>
        <p:blipFill>
          <a:blip r:embed="rId2"/>
          <a:srcRect/>
          <a:stretch>
            <a:fillRect/>
          </a:stretch>
        </p:blipFill>
        <p:spPr bwMode="auto">
          <a:xfrm>
            <a:off x="428596" y="1714488"/>
            <a:ext cx="5767398" cy="3057494"/>
          </a:xfrm>
          <a:prstGeom prst="rect">
            <a:avLst/>
          </a:prstGeom>
          <a:noFill/>
          <a:ln w="9525">
            <a:noFill/>
            <a:miter lim="800000"/>
            <a:headEnd/>
            <a:tailEnd/>
          </a:ln>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Novelist K-8</a:t>
            </a:r>
            <a:endParaRPr lang="en-CA" dirty="0"/>
          </a:p>
        </p:txBody>
      </p:sp>
      <p:sp>
        <p:nvSpPr>
          <p:cNvPr id="4" name="TextBox 3"/>
          <p:cNvSpPr txBox="1"/>
          <p:nvPr/>
        </p:nvSpPr>
        <p:spPr>
          <a:xfrm>
            <a:off x="357158" y="1214422"/>
            <a:ext cx="8786842" cy="1754326"/>
          </a:xfrm>
          <a:prstGeom prst="rect">
            <a:avLst/>
          </a:prstGeom>
          <a:noFill/>
        </p:spPr>
        <p:txBody>
          <a:bodyPr wrap="square" rtlCol="0">
            <a:spAutoFit/>
          </a:bodyPr>
          <a:lstStyle/>
          <a:p>
            <a:pPr lvl="1" indent="0">
              <a:lnSpc>
                <a:spcPct val="120000"/>
              </a:lnSpc>
              <a:buNone/>
            </a:pPr>
            <a:r>
              <a:rPr lang="en-US" sz="2000" dirty="0" err="1" smtClean="0">
                <a:latin typeface="+mj-lt"/>
              </a:rPr>
              <a:t>NoveList</a:t>
            </a:r>
            <a:r>
              <a:rPr lang="en-US" sz="2000" dirty="0" smtClean="0">
                <a:latin typeface="+mj-lt"/>
              </a:rPr>
              <a:t> is a tool that can help you in your novel choosing process. It holds information on thousands of titles and offers recommendations to book-lovers. </a:t>
            </a:r>
            <a:endParaRPr lang="en-CA" sz="2000" dirty="0" smtClean="0">
              <a:latin typeface="+mj-lt"/>
            </a:endParaRPr>
          </a:p>
          <a:p>
            <a:pPr lvl="1">
              <a:buNone/>
            </a:pPr>
            <a:endParaRPr lang="en-CA" dirty="0" smtClean="0"/>
          </a:p>
          <a:p>
            <a:endParaRPr lang="en-CA" dirty="0"/>
          </a:p>
        </p:txBody>
      </p:sp>
      <p:pic>
        <p:nvPicPr>
          <p:cNvPr id="5" name="Picture 4" descr="NovelistK8.jpg"/>
          <p:cNvPicPr>
            <a:picLocks noChangeAspect="1"/>
          </p:cNvPicPr>
          <p:nvPr/>
        </p:nvPicPr>
        <p:blipFill>
          <a:blip r:embed="rId2"/>
          <a:stretch>
            <a:fillRect/>
          </a:stretch>
        </p:blipFill>
        <p:spPr>
          <a:xfrm>
            <a:off x="1285852" y="2357430"/>
            <a:ext cx="6286544" cy="4269309"/>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Novelist K-8</a:t>
            </a:r>
            <a:endParaRPr lang="en-CA" dirty="0"/>
          </a:p>
        </p:txBody>
      </p:sp>
      <p:sp>
        <p:nvSpPr>
          <p:cNvPr id="4" name="TextBox 3"/>
          <p:cNvSpPr txBox="1"/>
          <p:nvPr/>
        </p:nvSpPr>
        <p:spPr>
          <a:xfrm>
            <a:off x="214282" y="1142984"/>
            <a:ext cx="8786842" cy="1846659"/>
          </a:xfrm>
          <a:prstGeom prst="rect">
            <a:avLst/>
          </a:prstGeom>
          <a:noFill/>
        </p:spPr>
        <p:txBody>
          <a:bodyPr wrap="square" rtlCol="0">
            <a:spAutoFit/>
          </a:bodyPr>
          <a:lstStyle/>
          <a:p>
            <a:pPr lvl="1" indent="0">
              <a:lnSpc>
                <a:spcPct val="120000"/>
              </a:lnSpc>
              <a:buNone/>
            </a:pPr>
            <a:r>
              <a:rPr lang="en-US" sz="2000" dirty="0" smtClean="0"/>
              <a:t>You can search by genre, intended reader age, storyline, pace, tone, writing style, subject and location. You can be extremely specific in your search of the database. You can then find out lots of information on books!</a:t>
            </a:r>
            <a:endParaRPr lang="en-CA" dirty="0" smtClean="0"/>
          </a:p>
          <a:p>
            <a:endParaRPr lang="en-CA" dirty="0"/>
          </a:p>
        </p:txBody>
      </p:sp>
      <p:pic>
        <p:nvPicPr>
          <p:cNvPr id="9218" name="Picture 2"/>
          <p:cNvPicPr>
            <a:picLocks noChangeAspect="1" noChangeArrowheads="1"/>
          </p:cNvPicPr>
          <p:nvPr/>
        </p:nvPicPr>
        <p:blipFill>
          <a:blip r:embed="rId2"/>
          <a:srcRect/>
          <a:stretch>
            <a:fillRect/>
          </a:stretch>
        </p:blipFill>
        <p:spPr bwMode="auto">
          <a:xfrm>
            <a:off x="0" y="2786058"/>
            <a:ext cx="9201150" cy="36480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Teen Health and Wellness</a:t>
            </a:r>
            <a:endParaRPr lang="en-CA" dirty="0"/>
          </a:p>
        </p:txBody>
      </p:sp>
      <p:sp>
        <p:nvSpPr>
          <p:cNvPr id="5" name="TextBox 4"/>
          <p:cNvSpPr txBox="1"/>
          <p:nvPr/>
        </p:nvSpPr>
        <p:spPr>
          <a:xfrm>
            <a:off x="142844" y="1857364"/>
            <a:ext cx="4143404" cy="3416320"/>
          </a:xfrm>
          <a:prstGeom prst="rect">
            <a:avLst/>
          </a:prstGeom>
          <a:noFill/>
        </p:spPr>
        <p:txBody>
          <a:bodyPr wrap="square" rtlCol="0">
            <a:spAutoFit/>
          </a:bodyPr>
          <a:lstStyle/>
          <a:p>
            <a:r>
              <a:rPr lang="en-US" dirty="0" smtClean="0">
                <a:latin typeface="+mj-lt"/>
              </a:rPr>
              <a:t>This resource for teens can be both a research tool and a self help tool.</a:t>
            </a:r>
          </a:p>
          <a:p>
            <a:endParaRPr lang="en-CA" dirty="0" smtClean="0">
              <a:latin typeface="+mj-lt"/>
            </a:endParaRPr>
          </a:p>
          <a:p>
            <a:r>
              <a:rPr lang="en-US" dirty="0" smtClean="0">
                <a:latin typeface="+mj-lt"/>
              </a:rPr>
              <a:t>There are links to hotlines, apps that can be downloaded to </a:t>
            </a:r>
            <a:r>
              <a:rPr lang="en-US" dirty="0" err="1" smtClean="0">
                <a:latin typeface="+mj-lt"/>
              </a:rPr>
              <a:t>smartphones</a:t>
            </a:r>
            <a:r>
              <a:rPr lang="en-US" dirty="0" smtClean="0">
                <a:latin typeface="+mj-lt"/>
              </a:rPr>
              <a:t>, video content and teen generated content.</a:t>
            </a:r>
          </a:p>
          <a:p>
            <a:endParaRPr lang="en-US" dirty="0" smtClean="0">
              <a:latin typeface="+mj-lt"/>
            </a:endParaRPr>
          </a:p>
          <a:p>
            <a:r>
              <a:rPr lang="en-US" dirty="0" smtClean="0">
                <a:latin typeface="+mj-lt"/>
              </a:rPr>
              <a:t>It also has information on teen-sensitive topics, such as eating disorders, divorce, bullying, drugs and alcohol and sexual violence.</a:t>
            </a:r>
            <a:endParaRPr lang="en-CA" dirty="0">
              <a:latin typeface="+mj-lt"/>
            </a:endParaRPr>
          </a:p>
        </p:txBody>
      </p:sp>
      <p:pic>
        <p:nvPicPr>
          <p:cNvPr id="6" name="Picture 5" descr="TeenHealth.jpg"/>
          <p:cNvPicPr>
            <a:picLocks noChangeAspect="1"/>
          </p:cNvPicPr>
          <p:nvPr/>
        </p:nvPicPr>
        <p:blipFill>
          <a:blip r:embed="rId2"/>
          <a:stretch>
            <a:fillRect/>
          </a:stretch>
        </p:blipFill>
        <p:spPr>
          <a:xfrm>
            <a:off x="4357686" y="1142984"/>
            <a:ext cx="4525764" cy="2747525"/>
          </a:xfrm>
          <a:prstGeom prst="rect">
            <a:avLst/>
          </a:prstGeom>
        </p:spPr>
      </p:pic>
      <p:pic>
        <p:nvPicPr>
          <p:cNvPr id="7" name="Picture 6" descr="TeenHealth2.jpg"/>
          <p:cNvPicPr>
            <a:picLocks noChangeAspect="1"/>
          </p:cNvPicPr>
          <p:nvPr/>
        </p:nvPicPr>
        <p:blipFill>
          <a:blip r:embed="rId3"/>
          <a:stretch>
            <a:fillRect/>
          </a:stretch>
        </p:blipFill>
        <p:spPr>
          <a:xfrm>
            <a:off x="4323809" y="4143380"/>
            <a:ext cx="4463001" cy="2569218"/>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Ancestry.com</a:t>
            </a:r>
            <a:endParaRPr lang="en-CA" dirty="0"/>
          </a:p>
        </p:txBody>
      </p:sp>
      <p:sp>
        <p:nvSpPr>
          <p:cNvPr id="4" name="TextBox 3"/>
          <p:cNvSpPr txBox="1"/>
          <p:nvPr/>
        </p:nvSpPr>
        <p:spPr>
          <a:xfrm>
            <a:off x="2714612" y="2143116"/>
            <a:ext cx="6072230" cy="3693319"/>
          </a:xfrm>
          <a:prstGeom prst="rect">
            <a:avLst/>
          </a:prstGeom>
          <a:noFill/>
        </p:spPr>
        <p:txBody>
          <a:bodyPr wrap="square" rtlCol="0">
            <a:spAutoFit/>
          </a:bodyPr>
          <a:lstStyle/>
          <a:p>
            <a:r>
              <a:rPr lang="en-US" dirty="0" smtClean="0">
                <a:latin typeface="+mj-lt"/>
              </a:rPr>
              <a:t>If you are interested in tracing your family genealogy, this is the resource for you! At Ancestry.com you can search by name, approximate date of birth, location, marriage, death, military service, and more. </a:t>
            </a:r>
            <a:br>
              <a:rPr lang="en-US" dirty="0" smtClean="0">
                <a:latin typeface="+mj-lt"/>
              </a:rPr>
            </a:br>
            <a:endParaRPr lang="en-US" dirty="0" smtClean="0">
              <a:latin typeface="+mj-lt"/>
            </a:endParaRPr>
          </a:p>
          <a:p>
            <a:r>
              <a:rPr lang="en-US" dirty="0" smtClean="0">
                <a:latin typeface="+mj-lt"/>
              </a:rPr>
              <a:t>You can search through census, immigration, baptism, death and marriage records. </a:t>
            </a:r>
            <a:br>
              <a:rPr lang="en-US" dirty="0" smtClean="0">
                <a:latin typeface="+mj-lt"/>
              </a:rPr>
            </a:br>
            <a:endParaRPr lang="en-CA" dirty="0" smtClean="0">
              <a:latin typeface="+mj-lt"/>
            </a:endParaRPr>
          </a:p>
          <a:p>
            <a:r>
              <a:rPr lang="en-US" dirty="0" smtClean="0">
                <a:latin typeface="+mj-lt"/>
              </a:rPr>
              <a:t>Ancestry.com can </a:t>
            </a:r>
            <a:r>
              <a:rPr lang="en-US" b="1" dirty="0" smtClean="0">
                <a:latin typeface="+mj-lt"/>
              </a:rPr>
              <a:t>only </a:t>
            </a:r>
            <a:r>
              <a:rPr lang="en-US" dirty="0" smtClean="0">
                <a:latin typeface="+mj-lt"/>
              </a:rPr>
              <a:t>be accessed through a library computer, so you must come to the library to enjoy this tool!</a:t>
            </a:r>
            <a:endParaRPr lang="en-CA" dirty="0" smtClean="0">
              <a:latin typeface="+mj-lt"/>
            </a:endParaRPr>
          </a:p>
          <a:p>
            <a:endParaRPr lang="en-CA" dirty="0">
              <a:latin typeface="+mj-lt"/>
            </a:endParaRPr>
          </a:p>
        </p:txBody>
      </p:sp>
      <p:pic>
        <p:nvPicPr>
          <p:cNvPr id="5" name="Picture 4" descr="ale_image.jpg"/>
          <p:cNvPicPr>
            <a:picLocks noChangeAspect="1"/>
          </p:cNvPicPr>
          <p:nvPr/>
        </p:nvPicPr>
        <p:blipFill>
          <a:blip r:embed="rId2"/>
          <a:stretch>
            <a:fillRect/>
          </a:stretch>
        </p:blipFill>
        <p:spPr>
          <a:xfrm>
            <a:off x="785786" y="2500306"/>
            <a:ext cx="1762125" cy="2609850"/>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Ancestry.com</a:t>
            </a:r>
            <a:endParaRPr lang="en-CA" dirty="0"/>
          </a:p>
        </p:txBody>
      </p:sp>
      <p:sp>
        <p:nvSpPr>
          <p:cNvPr id="5" name="TextBox 4"/>
          <p:cNvSpPr txBox="1"/>
          <p:nvPr/>
        </p:nvSpPr>
        <p:spPr>
          <a:xfrm>
            <a:off x="214282" y="1428736"/>
            <a:ext cx="3786214" cy="1200329"/>
          </a:xfrm>
          <a:prstGeom prst="rect">
            <a:avLst/>
          </a:prstGeom>
          <a:noFill/>
        </p:spPr>
        <p:txBody>
          <a:bodyPr wrap="square" rtlCol="0">
            <a:spAutoFit/>
          </a:bodyPr>
          <a:lstStyle/>
          <a:p>
            <a:r>
              <a:rPr lang="en-CA" dirty="0" smtClean="0">
                <a:latin typeface="+mj-lt"/>
              </a:rPr>
              <a:t>You can search by name, place, and estimated year of birth. From this page you can also browse census collections.</a:t>
            </a:r>
          </a:p>
        </p:txBody>
      </p:sp>
      <p:sp>
        <p:nvSpPr>
          <p:cNvPr id="7" name="TextBox 6"/>
          <p:cNvSpPr txBox="1"/>
          <p:nvPr/>
        </p:nvSpPr>
        <p:spPr>
          <a:xfrm>
            <a:off x="3857620" y="4429132"/>
            <a:ext cx="4929222" cy="1754326"/>
          </a:xfrm>
          <a:prstGeom prst="rect">
            <a:avLst/>
          </a:prstGeom>
          <a:noFill/>
        </p:spPr>
        <p:txBody>
          <a:bodyPr wrap="square" rtlCol="0">
            <a:spAutoFit/>
          </a:bodyPr>
          <a:lstStyle/>
          <a:p>
            <a:r>
              <a:rPr lang="en-CA" dirty="0" smtClean="0">
                <a:latin typeface="+mj-lt"/>
              </a:rPr>
              <a:t>You can also perform a more specialized search by using the search link at the top of the page. Here there is a drop down list of specific documents you can search, or you can just click on the </a:t>
            </a:r>
            <a:r>
              <a:rPr lang="en-CA" b="1" dirty="0" smtClean="0">
                <a:latin typeface="+mj-lt"/>
              </a:rPr>
              <a:t>search</a:t>
            </a:r>
            <a:r>
              <a:rPr lang="en-CA" dirty="0" smtClean="0">
                <a:latin typeface="+mj-lt"/>
              </a:rPr>
              <a:t> button to offer a more general search. </a:t>
            </a:r>
            <a:endParaRPr lang="en-CA" b="1" dirty="0">
              <a:latin typeface="+mj-lt"/>
            </a:endParaRPr>
          </a:p>
        </p:txBody>
      </p:sp>
      <p:pic>
        <p:nvPicPr>
          <p:cNvPr id="9" name="Picture 8" descr="Ancestry1.jpg"/>
          <p:cNvPicPr>
            <a:picLocks noChangeAspect="1"/>
          </p:cNvPicPr>
          <p:nvPr/>
        </p:nvPicPr>
        <p:blipFill>
          <a:blip r:embed="rId2"/>
          <a:stretch>
            <a:fillRect/>
          </a:stretch>
        </p:blipFill>
        <p:spPr>
          <a:xfrm>
            <a:off x="500034" y="3132034"/>
            <a:ext cx="3286148" cy="3372123"/>
          </a:xfrm>
          <a:prstGeom prst="rect">
            <a:avLst/>
          </a:prstGeom>
        </p:spPr>
      </p:pic>
      <p:pic>
        <p:nvPicPr>
          <p:cNvPr id="10" name="Picture 9" descr="Ancestry.jpg"/>
          <p:cNvPicPr>
            <a:picLocks noChangeAspect="1"/>
          </p:cNvPicPr>
          <p:nvPr/>
        </p:nvPicPr>
        <p:blipFill>
          <a:blip r:embed="rId3"/>
          <a:stretch>
            <a:fillRect/>
          </a:stretch>
        </p:blipFill>
        <p:spPr>
          <a:xfrm>
            <a:off x="4572000" y="214290"/>
            <a:ext cx="3842671" cy="3857652"/>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Ancestry.com</a:t>
            </a:r>
            <a:endParaRPr lang="en-CA" dirty="0"/>
          </a:p>
        </p:txBody>
      </p:sp>
      <p:pic>
        <p:nvPicPr>
          <p:cNvPr id="4" name="Content Placeholder 3" descr="Ancestry2.jpg"/>
          <p:cNvPicPr>
            <a:picLocks noGrp="1" noChangeAspect="1"/>
          </p:cNvPicPr>
          <p:nvPr>
            <p:ph idx="1"/>
          </p:nvPr>
        </p:nvPicPr>
        <p:blipFill>
          <a:blip r:embed="rId2"/>
          <a:stretch>
            <a:fillRect/>
          </a:stretch>
        </p:blipFill>
        <p:spPr>
          <a:xfrm>
            <a:off x="428596" y="1857364"/>
            <a:ext cx="4255902" cy="2714644"/>
          </a:xfrm>
        </p:spPr>
      </p:pic>
      <p:sp>
        <p:nvSpPr>
          <p:cNvPr id="5" name="TextBox 4"/>
          <p:cNvSpPr txBox="1"/>
          <p:nvPr/>
        </p:nvSpPr>
        <p:spPr>
          <a:xfrm>
            <a:off x="4857752" y="1928802"/>
            <a:ext cx="3929090" cy="954107"/>
          </a:xfrm>
          <a:prstGeom prst="rect">
            <a:avLst/>
          </a:prstGeom>
          <a:noFill/>
        </p:spPr>
        <p:txBody>
          <a:bodyPr wrap="square" rtlCol="0">
            <a:spAutoFit/>
          </a:bodyPr>
          <a:lstStyle/>
          <a:p>
            <a:r>
              <a:rPr lang="en-CA" sz="1400" dirty="0" smtClean="0">
                <a:latin typeface="+mj-lt"/>
              </a:rPr>
              <a:t>When you are searching, add as much information as possible. This is important, as a more general name search can generate thousands of records.</a:t>
            </a:r>
            <a:endParaRPr lang="en-CA" sz="1400" dirty="0">
              <a:latin typeface="+mj-lt"/>
            </a:endParaRPr>
          </a:p>
        </p:txBody>
      </p:sp>
      <p:pic>
        <p:nvPicPr>
          <p:cNvPr id="6" name="Picture 5" descr="Ancestry3.jpg"/>
          <p:cNvPicPr>
            <a:picLocks noChangeAspect="1"/>
          </p:cNvPicPr>
          <p:nvPr/>
        </p:nvPicPr>
        <p:blipFill>
          <a:blip r:embed="rId3"/>
          <a:stretch>
            <a:fillRect/>
          </a:stretch>
        </p:blipFill>
        <p:spPr>
          <a:xfrm>
            <a:off x="5072066" y="3429000"/>
            <a:ext cx="3701010" cy="3262096"/>
          </a:xfrm>
          <a:prstGeom prst="rect">
            <a:avLst/>
          </a:prstGeom>
        </p:spPr>
      </p:pic>
      <p:sp>
        <p:nvSpPr>
          <p:cNvPr id="7" name="TextBox 6"/>
          <p:cNvSpPr txBox="1"/>
          <p:nvPr/>
        </p:nvSpPr>
        <p:spPr>
          <a:xfrm>
            <a:off x="357158" y="4929198"/>
            <a:ext cx="4786346" cy="954107"/>
          </a:xfrm>
          <a:prstGeom prst="rect">
            <a:avLst/>
          </a:prstGeom>
          <a:noFill/>
        </p:spPr>
        <p:txBody>
          <a:bodyPr wrap="square" rtlCol="0">
            <a:spAutoFit/>
          </a:bodyPr>
          <a:lstStyle/>
          <a:p>
            <a:r>
              <a:rPr lang="en-CA" sz="1400" dirty="0" smtClean="0">
                <a:latin typeface="+mj-lt"/>
              </a:rPr>
              <a:t>You are able to see all the results for the person you searched. To view the found information, just click on the heading. Here you can view scans of actual documents, tracing your family history. </a:t>
            </a:r>
            <a:endParaRPr lang="en-CA" sz="1400" dirty="0">
              <a:latin typeface="+mj-lt"/>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Ancestry.com</a:t>
            </a:r>
            <a:endParaRPr lang="en-CA" dirty="0"/>
          </a:p>
        </p:txBody>
      </p:sp>
      <p:pic>
        <p:nvPicPr>
          <p:cNvPr id="4" name="Content Placeholder 3" descr="Ancestry4.jpg"/>
          <p:cNvPicPr>
            <a:picLocks noGrp="1" noChangeAspect="1"/>
          </p:cNvPicPr>
          <p:nvPr>
            <p:ph idx="1"/>
          </p:nvPr>
        </p:nvPicPr>
        <p:blipFill>
          <a:blip r:embed="rId2"/>
          <a:stretch>
            <a:fillRect/>
          </a:stretch>
        </p:blipFill>
        <p:spPr>
          <a:xfrm>
            <a:off x="4429124" y="1071546"/>
            <a:ext cx="3714776" cy="2512601"/>
          </a:xfrm>
        </p:spPr>
      </p:pic>
      <p:sp>
        <p:nvSpPr>
          <p:cNvPr id="5" name="TextBox 4"/>
          <p:cNvSpPr txBox="1"/>
          <p:nvPr/>
        </p:nvSpPr>
        <p:spPr>
          <a:xfrm>
            <a:off x="285720" y="1357298"/>
            <a:ext cx="3857652" cy="923330"/>
          </a:xfrm>
          <a:prstGeom prst="rect">
            <a:avLst/>
          </a:prstGeom>
          <a:noFill/>
        </p:spPr>
        <p:txBody>
          <a:bodyPr wrap="square" rtlCol="0">
            <a:spAutoFit/>
          </a:bodyPr>
          <a:lstStyle/>
          <a:p>
            <a:r>
              <a:rPr lang="en-CA" dirty="0" smtClean="0">
                <a:latin typeface="+mj-lt"/>
              </a:rPr>
              <a:t>If you choose to </a:t>
            </a:r>
            <a:r>
              <a:rPr lang="en-CA" b="1" dirty="0" smtClean="0">
                <a:latin typeface="+mj-lt"/>
              </a:rPr>
              <a:t>Explore by Location</a:t>
            </a:r>
            <a:r>
              <a:rPr lang="en-CA" dirty="0" smtClean="0">
                <a:latin typeface="+mj-lt"/>
              </a:rPr>
              <a:t> you are able to browse through records by region.</a:t>
            </a:r>
            <a:endParaRPr lang="en-CA" dirty="0">
              <a:latin typeface="+mj-lt"/>
            </a:endParaRPr>
          </a:p>
        </p:txBody>
      </p:sp>
      <p:pic>
        <p:nvPicPr>
          <p:cNvPr id="7" name="Picture 6" descr="Ancestry5.jpg"/>
          <p:cNvPicPr>
            <a:picLocks noChangeAspect="1"/>
          </p:cNvPicPr>
          <p:nvPr/>
        </p:nvPicPr>
        <p:blipFill>
          <a:blip r:embed="rId3"/>
          <a:stretch>
            <a:fillRect/>
          </a:stretch>
        </p:blipFill>
        <p:spPr>
          <a:xfrm>
            <a:off x="714348" y="2500306"/>
            <a:ext cx="3437489" cy="4071943"/>
          </a:xfrm>
          <a:prstGeom prst="rect">
            <a:avLst/>
          </a:prstGeom>
        </p:spPr>
      </p:pic>
      <p:sp>
        <p:nvSpPr>
          <p:cNvPr id="8" name="TextBox 7"/>
          <p:cNvSpPr txBox="1"/>
          <p:nvPr/>
        </p:nvSpPr>
        <p:spPr>
          <a:xfrm>
            <a:off x="4286248" y="3857628"/>
            <a:ext cx="4143404" cy="2585323"/>
          </a:xfrm>
          <a:prstGeom prst="rect">
            <a:avLst/>
          </a:prstGeom>
          <a:noFill/>
        </p:spPr>
        <p:txBody>
          <a:bodyPr wrap="square" rtlCol="0">
            <a:spAutoFit/>
          </a:bodyPr>
          <a:lstStyle/>
          <a:p>
            <a:r>
              <a:rPr lang="en-CA" dirty="0" smtClean="0">
                <a:latin typeface="+mj-lt"/>
              </a:rPr>
              <a:t>Here you will be able to browse the thousands of records that are online for the requested region – however this might be overwhelming. As you can see there are hundreds of thousands or even millions of records to go through, so it is advisable to narrow or refine your search.</a:t>
            </a:r>
            <a:endParaRPr lang="en-CA" dirty="0">
              <a:latin typeface="+mj-lt"/>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Ancestry.com	</a:t>
            </a:r>
            <a:endParaRPr lang="en-CA" dirty="0"/>
          </a:p>
        </p:txBody>
      </p:sp>
      <p:pic>
        <p:nvPicPr>
          <p:cNvPr id="4" name="Content Placeholder 3" descr="Ancestry6.jpg"/>
          <p:cNvPicPr>
            <a:picLocks noGrp="1" noChangeAspect="1"/>
          </p:cNvPicPr>
          <p:nvPr>
            <p:ph idx="1"/>
          </p:nvPr>
        </p:nvPicPr>
        <p:blipFill>
          <a:blip r:embed="rId2" cstate="print"/>
          <a:stretch>
            <a:fillRect/>
          </a:stretch>
        </p:blipFill>
        <p:spPr>
          <a:xfrm>
            <a:off x="5929322" y="1714488"/>
            <a:ext cx="2886717" cy="2214578"/>
          </a:xfrm>
        </p:spPr>
      </p:pic>
      <p:sp>
        <p:nvSpPr>
          <p:cNvPr id="5" name="TextBox 4"/>
          <p:cNvSpPr txBox="1"/>
          <p:nvPr/>
        </p:nvSpPr>
        <p:spPr>
          <a:xfrm>
            <a:off x="714348" y="1857364"/>
            <a:ext cx="2928958" cy="2862322"/>
          </a:xfrm>
          <a:prstGeom prst="rect">
            <a:avLst/>
          </a:prstGeom>
          <a:noFill/>
        </p:spPr>
        <p:txBody>
          <a:bodyPr wrap="square" rtlCol="0">
            <a:spAutoFit/>
          </a:bodyPr>
          <a:lstStyle/>
          <a:p>
            <a:r>
              <a:rPr lang="en-CA" dirty="0" smtClean="0">
                <a:latin typeface="+mj-lt"/>
              </a:rPr>
              <a:t>A great feature of Ancestry.com  are the many charts and forms provided for download on the website. </a:t>
            </a:r>
          </a:p>
          <a:p>
            <a:endParaRPr lang="en-CA" dirty="0" smtClean="0">
              <a:latin typeface="+mj-lt"/>
            </a:endParaRPr>
          </a:p>
          <a:p>
            <a:r>
              <a:rPr lang="en-CA" dirty="0" smtClean="0">
                <a:latin typeface="+mj-lt"/>
              </a:rPr>
              <a:t>Remember to bring you memory stick so you can save all of these forms to view at home!</a:t>
            </a:r>
            <a:endParaRPr lang="en-CA" dirty="0">
              <a:latin typeface="+mj-lt"/>
            </a:endParaRPr>
          </a:p>
        </p:txBody>
      </p:sp>
      <p:pic>
        <p:nvPicPr>
          <p:cNvPr id="6" name="Picture 5" descr="Ancestry7.jpg"/>
          <p:cNvPicPr>
            <a:picLocks noChangeAspect="1"/>
          </p:cNvPicPr>
          <p:nvPr/>
        </p:nvPicPr>
        <p:blipFill>
          <a:blip r:embed="rId3"/>
          <a:stretch>
            <a:fillRect/>
          </a:stretch>
        </p:blipFill>
        <p:spPr>
          <a:xfrm>
            <a:off x="3929058" y="1643050"/>
            <a:ext cx="1761282" cy="4757750"/>
          </a:xfrm>
          <a:prstGeom prst="rect">
            <a:avLst/>
          </a:prstGeom>
        </p:spPr>
      </p:pic>
      <p:pic>
        <p:nvPicPr>
          <p:cNvPr id="7" name="Picture 6" descr="Ancestry8.jpg"/>
          <p:cNvPicPr>
            <a:picLocks noChangeAspect="1"/>
          </p:cNvPicPr>
          <p:nvPr/>
        </p:nvPicPr>
        <p:blipFill>
          <a:blip r:embed="rId4"/>
          <a:stretch>
            <a:fillRect/>
          </a:stretch>
        </p:blipFill>
        <p:spPr>
          <a:xfrm>
            <a:off x="5857884" y="4143380"/>
            <a:ext cx="3022530" cy="2306742"/>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smtClean="0"/>
              <a:t>Thank you!</a:t>
            </a:r>
            <a:endParaRPr lang="en-CA" dirty="0"/>
          </a:p>
        </p:txBody>
      </p:sp>
      <p:sp>
        <p:nvSpPr>
          <p:cNvPr id="3" name="Subtitle 2"/>
          <p:cNvSpPr>
            <a:spLocks noGrp="1"/>
          </p:cNvSpPr>
          <p:nvPr>
            <p:ph type="subTitle" idx="1"/>
          </p:nvPr>
        </p:nvSpPr>
        <p:spPr/>
        <p:txBody>
          <a:bodyPr/>
          <a:lstStyle/>
          <a:p>
            <a:r>
              <a:rPr lang="en-CA" dirty="0" smtClean="0"/>
              <a:t>Please ask any questions!</a:t>
            </a:r>
            <a:endParaRPr lang="en-CA"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8"/>
            <a:ext cx="8543956" cy="4525963"/>
          </a:xfrm>
        </p:spPr>
        <p:txBody>
          <a:bodyPr>
            <a:normAutofit/>
          </a:bodyPr>
          <a:lstStyle/>
          <a:p>
            <a:pPr>
              <a:buNone/>
            </a:pPr>
            <a:r>
              <a:rPr lang="en-CA" sz="2000" b="1" dirty="0" smtClean="0"/>
              <a:t>This is where you can search the Bruce County Library catalogue</a:t>
            </a:r>
            <a:r>
              <a:rPr lang="en-CA" sz="2000" dirty="0" smtClean="0"/>
              <a:t>. </a:t>
            </a:r>
          </a:p>
          <a:p>
            <a:pPr>
              <a:buNone/>
            </a:pPr>
            <a:endParaRPr lang="en-CA" sz="2000" dirty="0" smtClean="0"/>
          </a:p>
          <a:p>
            <a:pPr>
              <a:buNone/>
            </a:pPr>
            <a:endParaRPr lang="en-CA" sz="2000" dirty="0" smtClean="0"/>
          </a:p>
          <a:p>
            <a:pPr>
              <a:buNone/>
            </a:pPr>
            <a:r>
              <a:rPr lang="en-CA" sz="2000" dirty="0" smtClean="0"/>
              <a:t>There are many more specialized functions you can do online from home, including:</a:t>
            </a:r>
          </a:p>
          <a:p>
            <a:r>
              <a:rPr lang="en-CA" sz="2000" dirty="0" smtClean="0"/>
              <a:t>place a hold</a:t>
            </a:r>
          </a:p>
          <a:p>
            <a:r>
              <a:rPr lang="en-CA" sz="2000" dirty="0" smtClean="0"/>
              <a:t>Interlibrary loan</a:t>
            </a:r>
          </a:p>
          <a:p>
            <a:r>
              <a:rPr lang="en-CA" sz="2000" dirty="0" smtClean="0"/>
              <a:t>Renew books you currently have out</a:t>
            </a:r>
          </a:p>
          <a:p>
            <a:r>
              <a:rPr lang="en-CA" sz="2000" dirty="0" smtClean="0"/>
              <a:t>Recommend an order</a:t>
            </a:r>
          </a:p>
          <a:p>
            <a:r>
              <a:rPr lang="en-CA" sz="2000" dirty="0" smtClean="0"/>
              <a:t>And more...</a:t>
            </a:r>
          </a:p>
          <a:p>
            <a:pPr>
              <a:buNone/>
            </a:pPr>
            <a:endParaRPr lang="en-CA" dirty="0" smtClean="0"/>
          </a:p>
          <a:p>
            <a:pPr>
              <a:buNone/>
            </a:pPr>
            <a:endParaRPr lang="en-CA" dirty="0"/>
          </a:p>
        </p:txBody>
      </p:sp>
      <p:sp>
        <p:nvSpPr>
          <p:cNvPr id="2" name="Title 1"/>
          <p:cNvSpPr>
            <a:spLocks noGrp="1"/>
          </p:cNvSpPr>
          <p:nvPr>
            <p:ph type="title"/>
          </p:nvPr>
        </p:nvSpPr>
        <p:spPr/>
        <p:txBody>
          <a:bodyPr>
            <a:normAutofit/>
          </a:bodyPr>
          <a:lstStyle/>
          <a:p>
            <a:r>
              <a:rPr lang="en-CA" dirty="0" smtClean="0"/>
              <a:t>Catalogue</a:t>
            </a:r>
            <a:endParaRPr lang="en-CA"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2500306"/>
            <a:ext cx="8229600" cy="3143272"/>
          </a:xfrm>
        </p:spPr>
        <p:txBody>
          <a:bodyPr numCol="2">
            <a:normAutofit/>
          </a:bodyPr>
          <a:lstStyle/>
          <a:p>
            <a:pPr>
              <a:buNone/>
            </a:pPr>
            <a:r>
              <a:rPr lang="en-US" b="1" dirty="0" smtClean="0"/>
              <a:t>Gale Databases</a:t>
            </a:r>
            <a:endParaRPr lang="en-CA" dirty="0" smtClean="0"/>
          </a:p>
          <a:p>
            <a:pPr>
              <a:buNone/>
            </a:pPr>
            <a:endParaRPr lang="en-CA" dirty="0"/>
          </a:p>
        </p:txBody>
      </p:sp>
      <p:sp>
        <p:nvSpPr>
          <p:cNvPr id="2" name="Title 1"/>
          <p:cNvSpPr>
            <a:spLocks noGrp="1"/>
          </p:cNvSpPr>
          <p:nvPr>
            <p:ph type="title"/>
          </p:nvPr>
        </p:nvSpPr>
        <p:spPr/>
        <p:txBody>
          <a:bodyPr>
            <a:normAutofit/>
          </a:bodyPr>
          <a:lstStyle/>
          <a:p>
            <a:r>
              <a:rPr lang="en-CA" dirty="0" smtClean="0"/>
              <a:t>Research</a:t>
            </a:r>
            <a:endParaRPr lang="en-CA" dirty="0"/>
          </a:p>
        </p:txBody>
      </p:sp>
      <p:sp>
        <p:nvSpPr>
          <p:cNvPr id="4" name="TextBox 3"/>
          <p:cNvSpPr txBox="1"/>
          <p:nvPr/>
        </p:nvSpPr>
        <p:spPr>
          <a:xfrm>
            <a:off x="214282" y="1571612"/>
            <a:ext cx="8643998" cy="1200329"/>
          </a:xfrm>
          <a:prstGeom prst="rect">
            <a:avLst/>
          </a:prstGeom>
          <a:noFill/>
        </p:spPr>
        <p:txBody>
          <a:bodyPr wrap="square" rtlCol="0">
            <a:spAutoFit/>
          </a:bodyPr>
          <a:lstStyle/>
          <a:p>
            <a:r>
              <a:rPr lang="en-CA" dirty="0" smtClean="0"/>
              <a:t>Once you click on the research link, you will be brought to a page containing access to our research databases and other fun research tools. This includes many resources for elementary-aged children:</a:t>
            </a:r>
          </a:p>
          <a:p>
            <a:endParaRPr lang="en-CA" dirty="0"/>
          </a:p>
        </p:txBody>
      </p:sp>
      <p:pic>
        <p:nvPicPr>
          <p:cNvPr id="2050" name="Picture 2"/>
          <p:cNvPicPr>
            <a:picLocks noChangeAspect="1" noChangeArrowheads="1"/>
          </p:cNvPicPr>
          <p:nvPr/>
        </p:nvPicPr>
        <p:blipFill>
          <a:blip r:embed="rId2"/>
          <a:srcRect/>
          <a:stretch>
            <a:fillRect/>
          </a:stretch>
        </p:blipFill>
        <p:spPr bwMode="auto">
          <a:xfrm>
            <a:off x="357158" y="3211652"/>
            <a:ext cx="8596312" cy="3646348"/>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500174"/>
            <a:ext cx="8229600" cy="1010867"/>
          </a:xfrm>
        </p:spPr>
        <p:txBody>
          <a:bodyPr>
            <a:normAutofit fontScale="85000" lnSpcReduction="10000"/>
          </a:bodyPr>
          <a:lstStyle/>
          <a:p>
            <a:pPr lvl="1">
              <a:buNone/>
            </a:pPr>
            <a:r>
              <a:rPr lang="en-US" sz="4200" dirty="0" smtClean="0"/>
              <a:t>Scroll all the way to the bottom…</a:t>
            </a:r>
          </a:p>
        </p:txBody>
      </p:sp>
      <p:sp>
        <p:nvSpPr>
          <p:cNvPr id="2" name="Title 1"/>
          <p:cNvSpPr>
            <a:spLocks noGrp="1"/>
          </p:cNvSpPr>
          <p:nvPr>
            <p:ph type="title"/>
          </p:nvPr>
        </p:nvSpPr>
        <p:spPr/>
        <p:txBody>
          <a:bodyPr/>
          <a:lstStyle/>
          <a:p>
            <a:r>
              <a:rPr lang="en-US" dirty="0" smtClean="0"/>
              <a:t>Gale Databases</a:t>
            </a:r>
            <a:endParaRPr lang="en-CA" dirty="0"/>
          </a:p>
        </p:txBody>
      </p:sp>
      <p:pic>
        <p:nvPicPr>
          <p:cNvPr id="1026" name="Picture 2"/>
          <p:cNvPicPr>
            <a:picLocks noChangeAspect="1" noChangeArrowheads="1"/>
          </p:cNvPicPr>
          <p:nvPr/>
        </p:nvPicPr>
        <p:blipFill>
          <a:blip r:embed="rId2"/>
          <a:srcRect/>
          <a:stretch>
            <a:fillRect/>
          </a:stretch>
        </p:blipFill>
        <p:spPr bwMode="auto">
          <a:xfrm>
            <a:off x="500034" y="2285992"/>
            <a:ext cx="8072494" cy="4278167"/>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Junior Edition k-12</a:t>
            </a:r>
            <a:endParaRPr lang="en-CA" dirty="0"/>
          </a:p>
        </p:txBody>
      </p:sp>
      <p:pic>
        <p:nvPicPr>
          <p:cNvPr id="2050" name="Picture 2"/>
          <p:cNvPicPr>
            <a:picLocks noChangeAspect="1" noChangeArrowheads="1"/>
          </p:cNvPicPr>
          <p:nvPr/>
        </p:nvPicPr>
        <p:blipFill>
          <a:blip r:embed="rId2"/>
          <a:srcRect/>
          <a:stretch>
            <a:fillRect/>
          </a:stretch>
        </p:blipFill>
        <p:spPr bwMode="auto">
          <a:xfrm>
            <a:off x="214282" y="1428736"/>
            <a:ext cx="6229350" cy="4324350"/>
          </a:xfrm>
          <a:prstGeom prst="rect">
            <a:avLst/>
          </a:prstGeom>
          <a:noFill/>
          <a:ln w="9525">
            <a:noFill/>
            <a:miter lim="800000"/>
            <a:headEnd/>
            <a:tailEnd/>
          </a:ln>
          <a:effectLst/>
        </p:spPr>
      </p:pic>
      <p:sp>
        <p:nvSpPr>
          <p:cNvPr id="5" name="TextBox 4"/>
          <p:cNvSpPr txBox="1"/>
          <p:nvPr/>
        </p:nvSpPr>
        <p:spPr>
          <a:xfrm>
            <a:off x="6429388" y="1643050"/>
            <a:ext cx="2571736" cy="2862322"/>
          </a:xfrm>
          <a:prstGeom prst="rect">
            <a:avLst/>
          </a:prstGeom>
          <a:noFill/>
        </p:spPr>
        <p:txBody>
          <a:bodyPr wrap="square" rtlCol="0">
            <a:spAutoFit/>
          </a:bodyPr>
          <a:lstStyle/>
          <a:p>
            <a:r>
              <a:rPr lang="en-CA" sz="2000" dirty="0" smtClean="0"/>
              <a:t>This database allows students to search through Encyclopaedias, Magazines, Maps, Newspapers, and Reference materials (journals/books).</a:t>
            </a:r>
            <a:endParaRPr lang="en-CA"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142844" y="1571612"/>
            <a:ext cx="6491282" cy="4282207"/>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Junior Edition k-12</a:t>
            </a:r>
            <a:endParaRPr lang="en-CA" dirty="0"/>
          </a:p>
        </p:txBody>
      </p:sp>
      <p:sp>
        <p:nvSpPr>
          <p:cNvPr id="5" name="TextBox 4"/>
          <p:cNvSpPr txBox="1"/>
          <p:nvPr/>
        </p:nvSpPr>
        <p:spPr>
          <a:xfrm>
            <a:off x="6215074" y="2071678"/>
            <a:ext cx="2714644" cy="3170099"/>
          </a:xfrm>
          <a:prstGeom prst="rect">
            <a:avLst/>
          </a:prstGeom>
          <a:noFill/>
        </p:spPr>
        <p:txBody>
          <a:bodyPr wrap="square" rtlCol="0">
            <a:spAutoFit/>
          </a:bodyPr>
          <a:lstStyle/>
          <a:p>
            <a:r>
              <a:rPr lang="en-CA" sz="2000" dirty="0" smtClean="0"/>
              <a:t>This is more suited to older students, and has information on current events, the arts, science, popular culture, health, people, government, history, sports and more.</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420</TotalTime>
  <Words>1653</Words>
  <Application>Microsoft Office PowerPoint</Application>
  <PresentationFormat>On-screen Show (4:3)</PresentationFormat>
  <Paragraphs>141</Paragraphs>
  <Slides>48</Slides>
  <Notes>0</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Concourse</vt:lpstr>
      <vt:lpstr>eResources</vt:lpstr>
      <vt:lpstr>Objective</vt:lpstr>
      <vt:lpstr>The Website</vt:lpstr>
      <vt:lpstr>Important Links</vt:lpstr>
      <vt:lpstr>Catalogue</vt:lpstr>
      <vt:lpstr>Research</vt:lpstr>
      <vt:lpstr>Gale Databases</vt:lpstr>
      <vt:lpstr>Junior Edition k-12</vt:lpstr>
      <vt:lpstr>Junior Edition k-12</vt:lpstr>
      <vt:lpstr>Junior Edition k-12</vt:lpstr>
      <vt:lpstr>Kid InfoBits</vt:lpstr>
      <vt:lpstr>Kid InfoBits</vt:lpstr>
      <vt:lpstr>Kid InfoBits</vt:lpstr>
      <vt:lpstr>National Newspaper Index</vt:lpstr>
      <vt:lpstr>ChiltonLibrary.com</vt:lpstr>
      <vt:lpstr>ChiltonLibrary.com</vt:lpstr>
      <vt:lpstr>ChiltonLibrary.com</vt:lpstr>
      <vt:lpstr>ChiltonLibrary.com</vt:lpstr>
      <vt:lpstr>Grzimek’s Animal Life</vt:lpstr>
      <vt:lpstr>PowerPoint Presentation</vt:lpstr>
      <vt:lpstr>Grzimek’s Animal Life</vt:lpstr>
      <vt:lpstr>Grzimek’s Animal Life</vt:lpstr>
      <vt:lpstr>Literature Resource Center</vt:lpstr>
      <vt:lpstr>PebbleGo</vt:lpstr>
      <vt:lpstr>PebbleGo - Animals</vt:lpstr>
      <vt:lpstr>PebbleGo - Animals</vt:lpstr>
      <vt:lpstr>PebbleGo- Earth and Space</vt:lpstr>
      <vt:lpstr>PebbleGo – Earth and Space</vt:lpstr>
      <vt:lpstr>TumbleBooks</vt:lpstr>
      <vt:lpstr>Tumblebook Library</vt:lpstr>
      <vt:lpstr>TumbleBook Library</vt:lpstr>
      <vt:lpstr>TumbleBook Library</vt:lpstr>
      <vt:lpstr>Audio Book Cloud </vt:lpstr>
      <vt:lpstr>Audio Book Cloud </vt:lpstr>
      <vt:lpstr>Audio Book Cloud </vt:lpstr>
      <vt:lpstr>Audio Book Cloud </vt:lpstr>
      <vt:lpstr>TumbleReadables</vt:lpstr>
      <vt:lpstr>TumbleReadables</vt:lpstr>
      <vt:lpstr>TumbleReadables</vt:lpstr>
      <vt:lpstr>Novelist K-8</vt:lpstr>
      <vt:lpstr>Novelist K-8</vt:lpstr>
      <vt:lpstr>Teen Health and Wellness</vt:lpstr>
      <vt:lpstr>Ancestry.com</vt:lpstr>
      <vt:lpstr>Ancestry.com</vt:lpstr>
      <vt:lpstr>Ancestry.com</vt:lpstr>
      <vt:lpstr>Ancestry.com</vt:lpstr>
      <vt:lpstr>Ancestry.com </vt:lpstr>
      <vt:lpstr>Thank you!</vt:lpstr>
    </vt:vector>
  </TitlesOfParts>
  <Company>County of Bruce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eResources</dc:title>
  <dc:creator>library</dc:creator>
  <cp:lastModifiedBy>Julia</cp:lastModifiedBy>
  <cp:revision>45</cp:revision>
  <dcterms:created xsi:type="dcterms:W3CDTF">2011-10-25T19:12:52Z</dcterms:created>
  <dcterms:modified xsi:type="dcterms:W3CDTF">2012-01-30T20:09:18Z</dcterms:modified>
</cp:coreProperties>
</file>